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handoutMasterIdLst>
    <p:handoutMasterId r:id="rId31"/>
  </p:handoutMasterIdLst>
  <p:sldIdLst>
    <p:sldId id="425" r:id="rId5"/>
    <p:sldId id="585" r:id="rId6"/>
    <p:sldId id="1012" r:id="rId7"/>
    <p:sldId id="1091" r:id="rId8"/>
    <p:sldId id="1096" r:id="rId9"/>
    <p:sldId id="747" r:id="rId10"/>
    <p:sldId id="905" r:id="rId11"/>
    <p:sldId id="1056" r:id="rId12"/>
    <p:sldId id="754" r:id="rId13"/>
    <p:sldId id="993" r:id="rId14"/>
    <p:sldId id="961" r:id="rId15"/>
    <p:sldId id="893" r:id="rId16"/>
    <p:sldId id="861" r:id="rId17"/>
    <p:sldId id="1059" r:id="rId18"/>
    <p:sldId id="869" r:id="rId19"/>
    <p:sldId id="870" r:id="rId20"/>
    <p:sldId id="840" r:id="rId21"/>
    <p:sldId id="1094" r:id="rId22"/>
    <p:sldId id="1095" r:id="rId23"/>
    <p:sldId id="1097" r:id="rId24"/>
    <p:sldId id="1098" r:id="rId25"/>
    <p:sldId id="1100" r:id="rId26"/>
    <p:sldId id="1099" r:id="rId27"/>
    <p:sldId id="1092" r:id="rId28"/>
    <p:sldId id="833" r:id="rId29"/>
  </p:sldIdLst>
  <p:sldSz cx="9144000" cy="5715000" type="screen16x1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9A7"/>
    <a:srgbClr val="000000"/>
    <a:srgbClr val="C69200"/>
    <a:srgbClr val="151C55"/>
    <a:srgbClr val="0F1541"/>
    <a:srgbClr val="101542"/>
    <a:srgbClr val="76704C"/>
    <a:srgbClr val="E1DBD4"/>
    <a:srgbClr val="5E6686"/>
    <a:srgbClr val="DDE0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2" autoAdjust="0"/>
    <p:restoredTop sz="84195" autoAdjust="0"/>
  </p:normalViewPr>
  <p:slideViewPr>
    <p:cSldViewPr snapToGrid="0" snapToObjects="1">
      <p:cViewPr varScale="1">
        <p:scale>
          <a:sx n="121" d="100"/>
          <a:sy n="121" d="100"/>
        </p:scale>
        <p:origin x="1160" y="168"/>
      </p:cViewPr>
      <p:guideLst>
        <p:guide orient="horz" pos="2760"/>
        <p:guide pos="2880"/>
      </p:guideLst>
    </p:cSldViewPr>
  </p:slideViewPr>
  <p:outlineViewPr>
    <p:cViewPr>
      <p:scale>
        <a:sx n="33" d="100"/>
        <a:sy n="33" d="100"/>
      </p:scale>
      <p:origin x="0" y="-2981"/>
    </p:cViewPr>
  </p:outlineViewPr>
  <p:notesTextViewPr>
    <p:cViewPr>
      <p:scale>
        <a:sx n="3" d="2"/>
        <a:sy n="3" d="2"/>
      </p:scale>
      <p:origin x="0" y="0"/>
    </p:cViewPr>
  </p:notesTextViewPr>
  <p:sorterViewPr>
    <p:cViewPr>
      <p:scale>
        <a:sx n="258" d="100"/>
        <a:sy n="258" d="100"/>
      </p:scale>
      <p:origin x="0" y="0"/>
    </p:cViewPr>
  </p:sorterViewPr>
  <p:notesViewPr>
    <p:cSldViewPr snapToGrid="0" snapToObjects="1">
      <p:cViewPr varScale="1">
        <p:scale>
          <a:sx n="58" d="100"/>
          <a:sy n="58" d="100"/>
        </p:scale>
        <p:origin x="32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E216F09A-3A89-4D06-BDF6-188616C55B36}" type="datetimeFigureOut">
              <a:rPr lang="en-US" smtClean="0"/>
              <a:t>10/16/24</a:t>
            </a:fld>
            <a:endParaRPr lang="en-US" dirty="0"/>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1B2A2E1B-2BA3-4549-B51B-E0A91C2AC4CB}" type="slidenum">
              <a:rPr lang="en-US" smtClean="0"/>
              <a:t>‹#›</a:t>
            </a:fld>
            <a:endParaRPr lang="en-US" dirty="0"/>
          </a:p>
        </p:txBody>
      </p:sp>
    </p:spTree>
    <p:extLst>
      <p:ext uri="{BB962C8B-B14F-4D97-AF65-F5344CB8AC3E}">
        <p14:creationId xmlns:p14="http://schemas.microsoft.com/office/powerpoint/2010/main" val="11087091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44041CD-A33D-40D3-B688-464218AC946C}" type="datetimeFigureOut">
              <a:rPr lang="en-US" smtClean="0"/>
              <a:pPr/>
              <a:t>10/16/24</a:t>
            </a:fld>
            <a:endParaRPr lang="en-US" dirty="0"/>
          </a:p>
        </p:txBody>
      </p:sp>
      <p:sp>
        <p:nvSpPr>
          <p:cNvPr id="4" name="Slide Image Placeholder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DA3314DB-7348-4D02-A8B2-4FE7036E91E9}" type="slidenum">
              <a:rPr lang="en-US" smtClean="0"/>
              <a:pPr/>
              <a:t>‹#›</a:t>
            </a:fld>
            <a:endParaRPr lang="en-US" dirty="0"/>
          </a:p>
        </p:txBody>
      </p:sp>
    </p:spTree>
    <p:extLst>
      <p:ext uri="{BB962C8B-B14F-4D97-AF65-F5344CB8AC3E}">
        <p14:creationId xmlns:p14="http://schemas.microsoft.com/office/powerpoint/2010/main" val="18271049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Good Morning Everyone</a:t>
            </a:r>
          </a:p>
          <a:p>
            <a:r>
              <a:rPr lang="en-US" b="0" i="0" dirty="0"/>
              <a:t>My name is Waldy</a:t>
            </a:r>
          </a:p>
          <a:p>
            <a:r>
              <a:rPr lang="en-US" b="0" i="0" dirty="0"/>
              <a:t>Thank you for taking the time to attend my thesis defense presentation.</a:t>
            </a:r>
          </a:p>
          <a:p>
            <a:endParaRPr lang="en-US" b="0" i="0" dirty="0"/>
          </a:p>
          <a:p>
            <a:r>
              <a:rPr lang="en-US" b="0" i="0" dirty="0"/>
              <a:t>First, I would like to acknowledge the evaluation committee, </a:t>
            </a:r>
          </a:p>
          <a:p>
            <a:r>
              <a:rPr lang="en-US" b="0" i="0" dirty="0"/>
              <a:t>Prof Lau, my supervisor and the chair</a:t>
            </a:r>
          </a:p>
          <a:p>
            <a:r>
              <a:rPr lang="en-US" b="0" i="0" dirty="0"/>
              <a:t>Prof Shih-Fen, thank you for making the time despite being on sabbatical</a:t>
            </a:r>
          </a:p>
          <a:p>
            <a:r>
              <a:rPr lang="en-US" b="0" i="0" dirty="0"/>
              <a:t>Prof </a:t>
            </a:r>
            <a:r>
              <a:rPr lang="en-US" b="0" i="0" dirty="0" err="1"/>
              <a:t>Arunesh</a:t>
            </a:r>
            <a:r>
              <a:rPr lang="en-US" b="0" i="0" dirty="0"/>
              <a:t>, thank you for </a:t>
            </a:r>
            <a:r>
              <a:rPr lang="en-US" b="0" i="0" dirty="0" err="1"/>
              <a:t>dialling</a:t>
            </a:r>
            <a:r>
              <a:rPr lang="en-US" b="0" i="0" dirty="0"/>
              <a:t> in from the US at such a late hour</a:t>
            </a:r>
          </a:p>
          <a:p>
            <a:r>
              <a:rPr lang="en-US" b="0" i="0" dirty="0"/>
              <a:t>And Prof Tien, thank you for agreeing to be part of this committee at a short notice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topic of my  dissertation is</a:t>
            </a:r>
          </a:p>
          <a:p>
            <a:endParaRPr lang="en-US" b="0" i="0" dirty="0"/>
          </a:p>
          <a:p>
            <a:endParaRPr lang="en-US" b="0" i="0" dirty="0"/>
          </a:p>
        </p:txBody>
      </p:sp>
    </p:spTree>
    <p:extLst>
      <p:ext uri="{BB962C8B-B14F-4D97-AF65-F5344CB8AC3E}">
        <p14:creationId xmlns:p14="http://schemas.microsoft.com/office/powerpoint/2010/main" val="2524437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use other “off-the-shelf” routing heuristics such as Tabu Search, Large Neighbourhood Search</a:t>
            </a:r>
          </a:p>
          <a:p>
            <a:endParaRPr lang="en-SG" dirty="0"/>
          </a:p>
          <a:p>
            <a:r>
              <a:rPr lang="en-SG" dirty="0"/>
              <a:t>Propose a new rescheduling heuristics </a:t>
            </a:r>
          </a:p>
        </p:txBody>
      </p:sp>
    </p:spTree>
    <p:extLst>
      <p:ext uri="{BB962C8B-B14F-4D97-AF65-F5344CB8AC3E}">
        <p14:creationId xmlns:p14="http://schemas.microsoft.com/office/powerpoint/2010/main" val="244520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key observations from our experiment…</a:t>
            </a:r>
          </a:p>
          <a:p>
            <a:r>
              <a:rPr lang="en-US" dirty="0"/>
              <a:t>Our proposed approach is statistically able to produce decisions with highest success rate in 3 out of 4 sectors. The % refers to the % improvement over myopic approach.</a:t>
            </a:r>
          </a:p>
          <a:p>
            <a:r>
              <a:rPr lang="en-US" dirty="0"/>
              <a:t>Notice that in sector B, greedy approach performs the best. This means that the common notion of dispatching nearest available agent may only work so some specific cases.</a:t>
            </a:r>
          </a:p>
          <a:p>
            <a:r>
              <a:rPr lang="en-US" dirty="0"/>
              <a:t>Lastly, Myopic approach is observed to perform well in a problem setting with small numbers of agent and patrol areas (Sector C)</a:t>
            </a:r>
          </a:p>
          <a:p>
            <a:r>
              <a:rPr lang="en-SG" dirty="0"/>
              <a:t>This is possibly due to the fact that the problem scale is small and too trivial that don’t require sophisticated / anticipatory policy</a:t>
            </a:r>
          </a:p>
        </p:txBody>
      </p:sp>
    </p:spTree>
    <p:extLst>
      <p:ext uri="{BB962C8B-B14F-4D97-AF65-F5344CB8AC3E}">
        <p14:creationId xmlns:p14="http://schemas.microsoft.com/office/powerpoint/2010/main" val="103773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My next contribution relates to addressing the multi-agent nature of routing and scheduling </a:t>
            </a:r>
          </a:p>
        </p:txBody>
      </p:sp>
    </p:spTree>
    <p:extLst>
      <p:ext uri="{BB962C8B-B14F-4D97-AF65-F5344CB8AC3E}">
        <p14:creationId xmlns:p14="http://schemas.microsoft.com/office/powerpoint/2010/main" val="1947967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Motivated by real world problem involving multiple LSPs,</a:t>
            </a:r>
          </a:p>
          <a:p>
            <a:endParaRPr lang="en-SG" dirty="0"/>
          </a:p>
          <a:p>
            <a:r>
              <a:rPr lang="en-SG" dirty="0"/>
              <a:t>A new variant of Multi-Agent VRP</a:t>
            </a:r>
          </a:p>
        </p:txBody>
      </p:sp>
    </p:spTree>
    <p:extLst>
      <p:ext uri="{BB962C8B-B14F-4D97-AF65-F5344CB8AC3E}">
        <p14:creationId xmlns:p14="http://schemas.microsoft.com/office/powerpoint/2010/main" val="3898433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problem belonging to an intersection between two main, well-studied research areas</a:t>
            </a:r>
          </a:p>
          <a:p>
            <a:pPr algn="l"/>
            <a:endParaRPr lang="en-US" sz="1800" b="0" i="0" u="none" strike="noStrike" baseline="0" dirty="0">
              <a:latin typeface="CMR10"/>
            </a:endParaRPr>
          </a:p>
          <a:p>
            <a:pPr algn="l"/>
            <a:r>
              <a:rPr lang="en-US" sz="1800" b="0" i="0" u="none" strike="noStrike" baseline="0" dirty="0">
                <a:latin typeface="CMR10"/>
              </a:rPr>
              <a:t>Borrow ideas from both research domains</a:t>
            </a:r>
          </a:p>
          <a:p>
            <a:pPr algn="l"/>
            <a:endParaRPr lang="en-US" sz="1800" b="0" i="0" u="none" strike="noStrike" baseline="0" dirty="0">
              <a:latin typeface="CMR10"/>
            </a:endParaRPr>
          </a:p>
          <a:p>
            <a:pPr algn="l"/>
            <a:r>
              <a:rPr lang="en-US" sz="1800" b="0" i="0" u="none" strike="noStrike" baseline="0" dirty="0">
                <a:latin typeface="CMR10"/>
              </a:rPr>
              <a:t>our work differs mainly from other existing works in that we apply techniques from other research domains (MAP and Game Theory) on a new variant of a well-studied optimization problem (VRP) with a real-world problem scale.</a:t>
            </a:r>
          </a:p>
          <a:p>
            <a:pPr algn="l"/>
            <a:endParaRPr lang="en-US" sz="1800" b="0" i="0" u="none" strike="noStrike" baseline="0" dirty="0">
              <a:latin typeface="CMR10"/>
            </a:endParaRPr>
          </a:p>
          <a:p>
            <a:pPr algn="l"/>
            <a:endParaRPr lang="en-SG" dirty="0"/>
          </a:p>
        </p:txBody>
      </p:sp>
    </p:spTree>
    <p:extLst>
      <p:ext uri="{BB962C8B-B14F-4D97-AF65-F5344CB8AC3E}">
        <p14:creationId xmlns:p14="http://schemas.microsoft.com/office/powerpoint/2010/main" val="356584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recap</a:t>
            </a:r>
          </a:p>
          <a:p>
            <a:r>
              <a:rPr lang="en-SG" dirty="0"/>
              <a:t>Propose approach that combines elements from both research domains</a:t>
            </a:r>
          </a:p>
        </p:txBody>
      </p:sp>
    </p:spTree>
    <p:extLst>
      <p:ext uri="{BB962C8B-B14F-4D97-AF65-F5344CB8AC3E}">
        <p14:creationId xmlns:p14="http://schemas.microsoft.com/office/powerpoint/2010/main" val="272038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61588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9899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key observations from our experiment…</a:t>
            </a:r>
          </a:p>
          <a:p>
            <a:r>
              <a:rPr lang="en-US" dirty="0"/>
              <a:t>Our proposed approach is statistically able to produce decisions with highest success rate in 3 out of 4 sectors. The % refers to the % improvement over myopic approach.</a:t>
            </a:r>
          </a:p>
          <a:p>
            <a:r>
              <a:rPr lang="en-US" dirty="0"/>
              <a:t>Notice that in sector B, greedy approach performs the best. This means that the common notion of dispatching nearest available agent may only work so some specific cases.</a:t>
            </a:r>
          </a:p>
          <a:p>
            <a:r>
              <a:rPr lang="en-US" dirty="0"/>
              <a:t>Lastly, Myopic approach is observed to perform well in a problem setting with small numbers of agent and patrol areas (Sector C)</a:t>
            </a:r>
          </a:p>
          <a:p>
            <a:r>
              <a:rPr lang="en-SG" dirty="0"/>
              <a:t>This is possibly due to the fact that the problem scale is small and too trivial that don’t require sophisticated / anticipatory policy</a:t>
            </a:r>
          </a:p>
        </p:txBody>
      </p:sp>
    </p:spTree>
    <p:extLst>
      <p:ext uri="{BB962C8B-B14F-4D97-AF65-F5344CB8AC3E}">
        <p14:creationId xmlns:p14="http://schemas.microsoft.com/office/powerpoint/2010/main" val="204833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key observations from our experiment…</a:t>
            </a:r>
          </a:p>
          <a:p>
            <a:r>
              <a:rPr lang="en-US" dirty="0"/>
              <a:t>Our proposed approach is statistically able to produce decisions with highest success rate in 3 out of 4 sectors. The % refers to the % improvement over myopic approach.</a:t>
            </a:r>
          </a:p>
          <a:p>
            <a:r>
              <a:rPr lang="en-US" dirty="0"/>
              <a:t>Notice that in sector B, greedy approach performs the best. This means that the common notion of dispatching nearest available agent may only work so some specific cases.</a:t>
            </a:r>
          </a:p>
          <a:p>
            <a:r>
              <a:rPr lang="en-US" dirty="0"/>
              <a:t>Lastly, Myopic approach is observed to perform well in a problem setting with small numbers of agent and patrol areas (Sector C)</a:t>
            </a:r>
          </a:p>
          <a:p>
            <a:r>
              <a:rPr lang="en-SG" dirty="0"/>
              <a:t>This is possibly due to the fact that the problem scale is small and too trivial that don’t require sophisticated / anticipatory policy</a:t>
            </a:r>
          </a:p>
        </p:txBody>
      </p:sp>
    </p:spTree>
    <p:extLst>
      <p:ext uri="{BB962C8B-B14F-4D97-AF65-F5344CB8AC3E}">
        <p14:creationId xmlns:p14="http://schemas.microsoft.com/office/powerpoint/2010/main" val="324888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47926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My next contribution relates to addressing the multi-agent nature of routing and scheduling </a:t>
            </a:r>
          </a:p>
        </p:txBody>
      </p:sp>
    </p:spTree>
    <p:extLst>
      <p:ext uri="{BB962C8B-B14F-4D97-AF65-F5344CB8AC3E}">
        <p14:creationId xmlns:p14="http://schemas.microsoft.com/office/powerpoint/2010/main" val="83913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91947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65258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954517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links to the paper and the videos can be found in my resume</a:t>
            </a:r>
          </a:p>
          <a:p>
            <a:endParaRPr lang="en-SG" dirty="0"/>
          </a:p>
          <a:p>
            <a:r>
              <a:rPr lang="en-SG" dirty="0"/>
              <a:t>In current work, we assume homogeneous agent and one single agent per incident</a:t>
            </a:r>
          </a:p>
          <a:p>
            <a:r>
              <a:rPr lang="en-SG" dirty="0"/>
              <a:t>We focus on maximising joint shared reward, as shown in our evaluation on MADPRP, some agent suffer losses in order to help the other agent. Although the worst performing agent did better but is it fair for the rest?</a:t>
            </a:r>
          </a:p>
        </p:txBody>
      </p:sp>
    </p:spTree>
    <p:extLst>
      <p:ext uri="{BB962C8B-B14F-4D97-AF65-F5344CB8AC3E}">
        <p14:creationId xmlns:p14="http://schemas.microsoft.com/office/powerpoint/2010/main" val="132997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have come to the end of my </a:t>
            </a:r>
            <a:r>
              <a:rPr lang="en-SG" dirty="0" err="1"/>
              <a:t>defense</a:t>
            </a:r>
            <a:r>
              <a:rPr lang="en-SG" dirty="0"/>
              <a:t>.</a:t>
            </a:r>
          </a:p>
          <a:p>
            <a:endParaRPr lang="en-SG" dirty="0"/>
          </a:p>
          <a:p>
            <a:r>
              <a:rPr lang="en-SG" dirty="0"/>
              <a:t>The research work done in this thesis is by no mean exhaustive but it tries to address the  current research gap in solving real-world problems and opens up new possibilities.</a:t>
            </a:r>
          </a:p>
          <a:p>
            <a:endParaRPr lang="en-SG" dirty="0"/>
          </a:p>
          <a:p>
            <a:r>
              <a:rPr lang="en-SG" dirty="0"/>
              <a:t>I hope my presentation has been an enriching one and pique your interest to build upon the work done here.</a:t>
            </a:r>
          </a:p>
        </p:txBody>
      </p:sp>
    </p:spTree>
    <p:extLst>
      <p:ext uri="{BB962C8B-B14F-4D97-AF65-F5344CB8AC3E}">
        <p14:creationId xmlns:p14="http://schemas.microsoft.com/office/powerpoint/2010/main" val="189830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200" dirty="0"/>
              <a:t>Let me begin by going through the structure of my presentation today.</a:t>
            </a:r>
          </a:p>
          <a:p>
            <a:endParaRPr lang="en-SG" sz="1200" dirty="0"/>
          </a:p>
          <a:p>
            <a:r>
              <a:rPr lang="en-SG" sz="1200" dirty="0"/>
              <a:t>First, I will give a brief introduction &amp; background of my dissertation, which include the motivation, the  terminologies used</a:t>
            </a:r>
          </a:p>
          <a:p>
            <a:r>
              <a:rPr lang="en-SG" sz="1200" dirty="0"/>
              <a:t>After which, I will go into the details on my 3 contributions. </a:t>
            </a:r>
          </a:p>
          <a:p>
            <a:r>
              <a:rPr lang="en-SG" sz="1200" dirty="0"/>
              <a:t>First, I address specifically the dynamic aspect of routing and scheduling problem</a:t>
            </a:r>
          </a:p>
          <a:p>
            <a:r>
              <a:rPr lang="en-SG" sz="1200" dirty="0"/>
              <a:t>Second, I address the multi-agent aspect of..</a:t>
            </a:r>
          </a:p>
          <a:p>
            <a:r>
              <a:rPr lang="en-SG" sz="1200" dirty="0"/>
              <a:t>Third, I address both aspects and building up on my 2 earlier contributions</a:t>
            </a:r>
          </a:p>
          <a:p>
            <a:r>
              <a:rPr lang="en-SG" sz="1200" dirty="0"/>
              <a:t>Since I have covered the first and second in my proposal, I will touch mainly on the motivation and contribution w.r.t to the existing research in this presentation and provide more details on my third contributions and show how the 3</a:t>
            </a:r>
            <a:r>
              <a:rPr lang="en-SG" sz="1200" baseline="30000" dirty="0"/>
              <a:t>rd</a:t>
            </a:r>
            <a:r>
              <a:rPr lang="en-SG" sz="1200" dirty="0"/>
              <a:t> contribution is built upon the earlier 2 contributions.</a:t>
            </a:r>
          </a:p>
          <a:p>
            <a:r>
              <a:rPr lang="en-SG" sz="1200" dirty="0"/>
              <a:t>I will then conclude by pointing out two interesting future works that can spring out of the work done in this dissertation.</a:t>
            </a:r>
          </a:p>
          <a:p>
            <a:r>
              <a:rPr lang="en-SG" sz="1200" dirty="0"/>
              <a:t> </a:t>
            </a:r>
          </a:p>
          <a:p>
            <a:r>
              <a:rPr lang="en-SG" sz="1200" dirty="0"/>
              <a:t>How 1</a:t>
            </a:r>
            <a:r>
              <a:rPr lang="en-SG" sz="1200" baseline="30000" dirty="0"/>
              <a:t>st</a:t>
            </a:r>
            <a:r>
              <a:rPr lang="en-SG" sz="1200" dirty="0"/>
              <a:t> and 2</a:t>
            </a:r>
            <a:r>
              <a:rPr lang="en-SG" sz="1200" baseline="30000" dirty="0"/>
              <a:t>nd</a:t>
            </a:r>
            <a:r>
              <a:rPr lang="en-SG" sz="1200" dirty="0"/>
              <a:t> contributions linked to 3</a:t>
            </a:r>
            <a:r>
              <a:rPr lang="en-SG" sz="1200" baseline="30000" dirty="0"/>
              <a:t>rd</a:t>
            </a:r>
            <a:r>
              <a:rPr lang="en-SG" sz="1200" dirty="0"/>
              <a:t> contribution</a:t>
            </a:r>
          </a:p>
          <a:p>
            <a:r>
              <a:rPr lang="en-SG" sz="1200" dirty="0"/>
              <a:t>Set the expectation, focus on positioning my work and contribution the light of the literature</a:t>
            </a:r>
          </a:p>
          <a:p>
            <a:r>
              <a:rPr lang="en-SG" sz="1200" dirty="0"/>
              <a:t>Detailed 1</a:t>
            </a:r>
            <a:r>
              <a:rPr lang="en-SG" sz="1200" baseline="30000" dirty="0"/>
              <a:t>st</a:t>
            </a:r>
            <a:r>
              <a:rPr lang="en-SG" sz="1200" dirty="0"/>
              <a:t> and 2</a:t>
            </a:r>
            <a:r>
              <a:rPr lang="en-SG" sz="1200" baseline="30000" dirty="0"/>
              <a:t>nd</a:t>
            </a:r>
            <a:r>
              <a:rPr lang="en-SG" sz="1200" dirty="0"/>
              <a:t> Contributions have been covered in proposal stage, will go into the detail for 3</a:t>
            </a:r>
            <a:r>
              <a:rPr lang="en-SG" sz="1200" baseline="30000" dirty="0"/>
              <a:t>rd</a:t>
            </a:r>
            <a:r>
              <a:rPr lang="en-SG" sz="1200" dirty="0"/>
              <a:t> contributions</a:t>
            </a:r>
          </a:p>
        </p:txBody>
      </p:sp>
    </p:spTree>
    <p:extLst>
      <p:ext uri="{BB962C8B-B14F-4D97-AF65-F5344CB8AC3E}">
        <p14:creationId xmlns:p14="http://schemas.microsoft.com/office/powerpoint/2010/main" val="336145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sz="1200" dirty="0"/>
          </a:p>
          <a:p>
            <a:r>
              <a:rPr lang="en-SG" sz="1200" dirty="0"/>
              <a:t> </a:t>
            </a:r>
          </a:p>
        </p:txBody>
      </p:sp>
    </p:spTree>
    <p:extLst>
      <p:ext uri="{BB962C8B-B14F-4D97-AF65-F5344CB8AC3E}">
        <p14:creationId xmlns:p14="http://schemas.microsoft.com/office/powerpoint/2010/main" val="132134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sz="1200" dirty="0"/>
          </a:p>
        </p:txBody>
      </p:sp>
    </p:spTree>
    <p:extLst>
      <p:ext uri="{BB962C8B-B14F-4D97-AF65-F5344CB8AC3E}">
        <p14:creationId xmlns:p14="http://schemas.microsoft.com/office/powerpoint/2010/main" val="257335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79626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From the two real-world application domains,</a:t>
            </a:r>
          </a:p>
        </p:txBody>
      </p:sp>
    </p:spTree>
    <p:extLst>
      <p:ext uri="{BB962C8B-B14F-4D97-AF65-F5344CB8AC3E}">
        <p14:creationId xmlns:p14="http://schemas.microsoft.com/office/powerpoint/2010/main" val="3081347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Why there is a need to propose new RL approach to solve DVRP</a:t>
            </a:r>
          </a:p>
          <a:p>
            <a:r>
              <a:rPr lang="en-SG" dirty="0"/>
              <a:t>Only selected references provided. Full references can be found on the thesis</a:t>
            </a:r>
          </a:p>
        </p:txBody>
      </p:sp>
    </p:spTree>
    <p:extLst>
      <p:ext uri="{BB962C8B-B14F-4D97-AF65-F5344CB8AC3E}">
        <p14:creationId xmlns:p14="http://schemas.microsoft.com/office/powerpoint/2010/main" val="29817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Recap</a:t>
            </a:r>
          </a:p>
          <a:p>
            <a:endParaRPr lang="en-SG" dirty="0"/>
          </a:p>
          <a:p>
            <a:pPr algn="just"/>
            <a:r>
              <a:rPr lang="en-US" sz="1800" b="1" dirty="0">
                <a:latin typeface="Arial" panose="020B0604020202020204" pitchFamily="34" charset="0"/>
                <a:cs typeface="Arial" panose="020B0604020202020204" pitchFamily="34" charset="0"/>
              </a:rPr>
              <a:t>Learns the assignment and routing policies jointly</a:t>
            </a:r>
          </a:p>
          <a:p>
            <a:pPr lvl="1" algn="just"/>
            <a:r>
              <a:rPr lang="en-US" sz="1600" dirty="0">
                <a:latin typeface="Arial" panose="020B0604020202020204" pitchFamily="34" charset="0"/>
                <a:cs typeface="Arial" panose="020B0604020202020204" pitchFamily="34" charset="0"/>
              </a:rPr>
              <a:t>Value function represents the value of state after executing both decisions</a:t>
            </a:r>
          </a:p>
          <a:p>
            <a:pPr algn="just"/>
            <a:r>
              <a:rPr lang="en-US" sz="1800" b="1" dirty="0">
                <a:latin typeface="Arial" panose="020B0604020202020204" pitchFamily="34" charset="0"/>
                <a:cs typeface="Arial" panose="020B0604020202020204" pitchFamily="34" charset="0"/>
              </a:rPr>
              <a:t>Approximate value function with neural networks</a:t>
            </a:r>
          </a:p>
          <a:p>
            <a:pPr lvl="1" algn="just"/>
            <a:r>
              <a:rPr lang="en-US" sz="1600" dirty="0">
                <a:latin typeface="Arial" panose="020B0604020202020204" pitchFamily="34" charset="0"/>
                <a:cs typeface="Arial" panose="020B0604020202020204" pitchFamily="34" charset="0"/>
              </a:rPr>
              <a:t>Train the network using on-policy TD Learning</a:t>
            </a:r>
          </a:p>
          <a:p>
            <a:pPr marL="0" lvl="1" algn="l" defTabSz="914400" rtl="0" eaLnBrk="1" latinLnBrk="0" hangingPunct="1"/>
            <a:endParaRPr lang="en-US" sz="1600" kern="1200" dirty="0">
              <a:solidFill>
                <a:schemeClr val="tx1"/>
              </a:solidFill>
              <a:latin typeface="Arial" panose="020B0604020202020204" pitchFamily="34" charset="0"/>
              <a:ea typeface="+mn-ea"/>
              <a:cs typeface="Arial" panose="020B0604020202020204" pitchFamily="34" charset="0"/>
            </a:endParaRPr>
          </a:p>
          <a:p>
            <a:pPr marL="0" lvl="1" algn="l" defTabSz="914400" rtl="0" eaLnBrk="1" latinLnBrk="0" hangingPunct="1"/>
            <a:r>
              <a:rPr lang="en-SG" sz="1200" kern="1200" dirty="0">
                <a:solidFill>
                  <a:schemeClr val="tx1"/>
                </a:solidFill>
                <a:latin typeface="+mn-lt"/>
                <a:ea typeface="+mn-ea"/>
                <a:cs typeface="+mn-cs"/>
              </a:rPr>
              <a:t>Learned value function guides the heuristic / objective value</a:t>
            </a:r>
          </a:p>
          <a:p>
            <a:pPr lvl="1" algn="just"/>
            <a:endParaRPr lang="en-US" sz="1600" dirty="0">
              <a:latin typeface="Arial" panose="020B0604020202020204" pitchFamily="34" charset="0"/>
              <a:cs typeface="Arial" panose="020B0604020202020204" pitchFamily="34" charset="0"/>
            </a:endParaRPr>
          </a:p>
          <a:p>
            <a:endParaRPr lang="en-SG" dirty="0"/>
          </a:p>
          <a:p>
            <a:endParaRPr lang="en-SG" dirty="0"/>
          </a:p>
        </p:txBody>
      </p:sp>
    </p:spTree>
    <p:extLst>
      <p:ext uri="{BB962C8B-B14F-4D97-AF65-F5344CB8AC3E}">
        <p14:creationId xmlns:p14="http://schemas.microsoft.com/office/powerpoint/2010/main" val="1289367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143000"/>
            <a:ext cx="9144001" cy="4572000"/>
          </a:xfrm>
          <a:solidFill>
            <a:schemeClr val="bg1">
              <a:lumMod val="50000"/>
            </a:schemeClr>
          </a:solidFill>
        </p:spPr>
        <p:txBody>
          <a:bodyPr anchor="ctr"/>
          <a:lstStyle>
            <a:lvl1pPr marL="0" indent="0" algn="ctr">
              <a:buNone/>
              <a:defRPr/>
            </a:lvl1pPr>
          </a:lstStyle>
          <a:p>
            <a:r>
              <a:rPr lang="en-US" dirty="0"/>
              <a:t>Click icon to add picture</a:t>
            </a:r>
          </a:p>
        </p:txBody>
      </p:sp>
      <p:sp>
        <p:nvSpPr>
          <p:cNvPr id="2" name="Title 1"/>
          <p:cNvSpPr>
            <a:spLocks noGrp="1"/>
          </p:cNvSpPr>
          <p:nvPr>
            <p:ph type="ctrTitle" hasCustomPrompt="1"/>
          </p:nvPr>
        </p:nvSpPr>
        <p:spPr>
          <a:xfrm>
            <a:off x="457200" y="1600200"/>
            <a:ext cx="6248400" cy="1066800"/>
          </a:xfrm>
        </p:spPr>
        <p:txBody>
          <a:bodyPr lIns="0" tIns="0" rIns="0" bIns="0">
            <a:normAutofit/>
          </a:bodyPr>
          <a:lstStyle>
            <a:lvl1pPr>
              <a:defRPr sz="2600" b="1" i="0">
                <a:solidFill>
                  <a:srgbClr val="151C55"/>
                </a:solidFill>
                <a:latin typeface="Calibri"/>
                <a:cs typeface="Calibri"/>
              </a:defRPr>
            </a:lvl1pPr>
          </a:lstStyle>
          <a:p>
            <a:r>
              <a:rPr lang="en-US" dirty="0"/>
              <a:t>Click To Add Title</a:t>
            </a:r>
          </a:p>
        </p:txBody>
      </p:sp>
      <p:sp>
        <p:nvSpPr>
          <p:cNvPr id="3" name="Subtitle 2"/>
          <p:cNvSpPr>
            <a:spLocks noGrp="1"/>
          </p:cNvSpPr>
          <p:nvPr>
            <p:ph type="subTitle" idx="1" hasCustomPrompt="1"/>
          </p:nvPr>
        </p:nvSpPr>
        <p:spPr>
          <a:xfrm>
            <a:off x="457200" y="2666378"/>
            <a:ext cx="6248400" cy="609600"/>
          </a:xfrm>
        </p:spPr>
        <p:txBody>
          <a:bodyPr lIns="0" tIns="0" rIns="0" bIns="0" anchor="b">
            <a:normAutofit/>
          </a:bodyPr>
          <a:lstStyle>
            <a:lvl1pPr marL="0" indent="0" algn="l">
              <a:buNone/>
              <a:defRPr sz="1600" b="1">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grpSp>
        <p:nvGrpSpPr>
          <p:cNvPr id="4" name="Group 3"/>
          <p:cNvGrpSpPr/>
          <p:nvPr userDrawn="1"/>
        </p:nvGrpSpPr>
        <p:grpSpPr>
          <a:xfrm>
            <a:off x="4572000" y="-1828"/>
            <a:ext cx="4572000" cy="1145465"/>
            <a:chOff x="4572000" y="-1828"/>
            <a:chExt cx="4572000" cy="1145465"/>
          </a:xfrm>
        </p:grpSpPr>
        <p:grpSp>
          <p:nvGrpSpPr>
            <p:cNvPr id="11" name="Group 10"/>
            <p:cNvGrpSpPr/>
            <p:nvPr userDrawn="1"/>
          </p:nvGrpSpPr>
          <p:grpSpPr>
            <a:xfrm flipV="1">
              <a:off x="4572000" y="636"/>
              <a:ext cx="4572000" cy="1143001"/>
              <a:chOff x="970331" y="0"/>
              <a:chExt cx="1698792" cy="450670"/>
            </a:xfrm>
            <a:solidFill>
              <a:srgbClr val="C69200"/>
            </a:solidFill>
          </p:grpSpPr>
          <p:sp>
            <p:nvSpPr>
              <p:cNvPr id="14" name="Rectangle 13"/>
              <p:cNvSpPr/>
              <p:nvPr userDrawn="1"/>
            </p:nvSpPr>
            <p:spPr>
              <a:xfrm>
                <a:off x="1235075" y="1"/>
                <a:ext cx="1434048" cy="45066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rapezoid 17"/>
              <p:cNvSpPr/>
              <p:nvPr userDrawn="1"/>
            </p:nvSpPr>
            <p:spPr>
              <a:xfrm>
                <a:off x="970331" y="0"/>
                <a:ext cx="538043" cy="450669"/>
              </a:xfrm>
              <a:prstGeom prst="trapezoid">
                <a:avLst>
                  <a:gd name="adj" fmla="val 3292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Isosceles Triangle 19"/>
            <p:cNvSpPr/>
            <p:nvPr userDrawn="1"/>
          </p:nvSpPr>
          <p:spPr>
            <a:xfrm flipV="1">
              <a:off x="4572000" y="-1828"/>
              <a:ext cx="376170" cy="571498"/>
            </a:xfrm>
            <a:prstGeom prst="triangle">
              <a:avLst/>
            </a:prstGeom>
            <a:solidFill>
              <a:srgbClr val="151C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lain">
    <p:spTree>
      <p:nvGrpSpPr>
        <p:cNvPr id="1" name=""/>
        <p:cNvGrpSpPr/>
        <p:nvPr/>
      </p:nvGrpSpPr>
      <p:grpSpPr>
        <a:xfrm>
          <a:off x="0" y="0"/>
          <a:ext cx="0" cy="0"/>
          <a:chOff x="0" y="0"/>
          <a:chExt cx="0" cy="0"/>
        </a:xfrm>
      </p:grpSpPr>
      <p:sp>
        <p:nvSpPr>
          <p:cNvPr id="6" name="Rectangle 5"/>
          <p:cNvSpPr/>
          <p:nvPr userDrawn="1"/>
        </p:nvSpPr>
        <p:spPr>
          <a:xfrm>
            <a:off x="0" y="1143000"/>
            <a:ext cx="9144001" cy="4572000"/>
          </a:xfrm>
          <a:prstGeom prst="rect">
            <a:avLst/>
          </a:prstGeom>
          <a:solidFill>
            <a:srgbClr val="F0ED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57200" y="1600200"/>
            <a:ext cx="6248400" cy="1066800"/>
          </a:xfrm>
        </p:spPr>
        <p:txBody>
          <a:bodyPr lIns="0" tIns="0" rIns="0" bIns="0">
            <a:normAutofit/>
          </a:bodyPr>
          <a:lstStyle>
            <a:lvl1pPr>
              <a:defRPr sz="2600" b="1" i="0">
                <a:solidFill>
                  <a:schemeClr val="tx1"/>
                </a:solidFill>
                <a:latin typeface="Calibri"/>
                <a:cs typeface="Calibri"/>
              </a:defRPr>
            </a:lvl1pPr>
          </a:lstStyle>
          <a:p>
            <a:r>
              <a:rPr lang="en-US" dirty="0"/>
              <a:t>Click To Add Title</a:t>
            </a:r>
          </a:p>
        </p:txBody>
      </p:sp>
      <p:sp>
        <p:nvSpPr>
          <p:cNvPr id="3" name="Subtitle 2"/>
          <p:cNvSpPr>
            <a:spLocks noGrp="1"/>
          </p:cNvSpPr>
          <p:nvPr>
            <p:ph type="subTitle" idx="1" hasCustomPrompt="1"/>
          </p:nvPr>
        </p:nvSpPr>
        <p:spPr>
          <a:xfrm>
            <a:off x="457200" y="2666378"/>
            <a:ext cx="6248400" cy="609600"/>
          </a:xfrm>
        </p:spPr>
        <p:txBody>
          <a:bodyPr lIns="0" tIns="0" rIns="0" bIns="0" anchor="b">
            <a:normAutofit/>
          </a:bodyPr>
          <a:lstStyle>
            <a:lvl1pPr marL="0" indent="0" algn="l">
              <a:buNone/>
              <a:defRPr sz="1600">
                <a:solidFill>
                  <a:srgbClr val="0E1D5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grpSp>
        <p:nvGrpSpPr>
          <p:cNvPr id="21" name="Group 20"/>
          <p:cNvGrpSpPr/>
          <p:nvPr userDrawn="1"/>
        </p:nvGrpSpPr>
        <p:grpSpPr>
          <a:xfrm>
            <a:off x="4572000" y="-1828"/>
            <a:ext cx="4572000" cy="1145465"/>
            <a:chOff x="4572000" y="-1828"/>
            <a:chExt cx="4572000" cy="1145465"/>
          </a:xfrm>
        </p:grpSpPr>
        <p:grpSp>
          <p:nvGrpSpPr>
            <p:cNvPr id="22" name="Group 21"/>
            <p:cNvGrpSpPr/>
            <p:nvPr userDrawn="1"/>
          </p:nvGrpSpPr>
          <p:grpSpPr>
            <a:xfrm flipV="1">
              <a:off x="4572000" y="636"/>
              <a:ext cx="4572000" cy="1143001"/>
              <a:chOff x="970331" y="0"/>
              <a:chExt cx="1698792" cy="450670"/>
            </a:xfrm>
            <a:solidFill>
              <a:srgbClr val="C69200"/>
            </a:solidFill>
          </p:grpSpPr>
          <p:sp>
            <p:nvSpPr>
              <p:cNvPr id="24" name="Rectangle 23"/>
              <p:cNvSpPr/>
              <p:nvPr userDrawn="1"/>
            </p:nvSpPr>
            <p:spPr>
              <a:xfrm>
                <a:off x="1235075" y="1"/>
                <a:ext cx="1434048" cy="45066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rapezoid 24"/>
              <p:cNvSpPr/>
              <p:nvPr userDrawn="1"/>
            </p:nvSpPr>
            <p:spPr>
              <a:xfrm>
                <a:off x="970331" y="0"/>
                <a:ext cx="538043" cy="450669"/>
              </a:xfrm>
              <a:prstGeom prst="trapezoid">
                <a:avLst>
                  <a:gd name="adj" fmla="val 3292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Isosceles Triangle 22"/>
            <p:cNvSpPr/>
            <p:nvPr userDrawn="1"/>
          </p:nvSpPr>
          <p:spPr>
            <a:xfrm flipV="1">
              <a:off x="4572000" y="-1828"/>
              <a:ext cx="376170" cy="571498"/>
            </a:xfrm>
            <a:prstGeom prst="triangle">
              <a:avLst/>
            </a:prstGeom>
            <a:solidFill>
              <a:srgbClr val="151C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355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rgbClr val="DDE0EA"/>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1" cy="5715000"/>
          </a:xfrm>
          <a:prstGeom prst="rect">
            <a:avLst/>
          </a:prstGeom>
          <a:solidFill>
            <a:srgbClr val="C5CB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userDrawn="1"/>
        </p:nvGrpSpPr>
        <p:grpSpPr>
          <a:xfrm flipV="1">
            <a:off x="808144" y="-2"/>
            <a:ext cx="8335856" cy="450669"/>
            <a:chOff x="970331" y="0"/>
            <a:chExt cx="8335874" cy="450670"/>
          </a:xfrm>
          <a:solidFill>
            <a:srgbClr val="C69200"/>
          </a:solidFill>
        </p:grpSpPr>
        <p:sp>
          <p:nvSpPr>
            <p:cNvPr id="10" name="Rectangle 9"/>
            <p:cNvSpPr/>
            <p:nvPr userDrawn="1"/>
          </p:nvSpPr>
          <p:spPr>
            <a:xfrm>
              <a:off x="1235075" y="1"/>
              <a:ext cx="8071130" cy="45066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rapezoid 12"/>
            <p:cNvSpPr/>
            <p:nvPr userDrawn="1"/>
          </p:nvSpPr>
          <p:spPr>
            <a:xfrm>
              <a:off x="970331" y="0"/>
              <a:ext cx="538043" cy="450669"/>
            </a:xfrm>
            <a:prstGeom prst="trapezoid">
              <a:avLst>
                <a:gd name="adj" fmla="val 3292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Title 1"/>
          <p:cNvSpPr>
            <a:spLocks noGrp="1"/>
          </p:cNvSpPr>
          <p:nvPr>
            <p:ph type="title" hasCustomPrompt="1"/>
          </p:nvPr>
        </p:nvSpPr>
        <p:spPr>
          <a:xfrm>
            <a:off x="970331" y="1976903"/>
            <a:ext cx="6332169" cy="1524000"/>
          </a:xfrm>
        </p:spPr>
        <p:txBody>
          <a:bodyPr lIns="0" rIns="0" anchor="t">
            <a:normAutofit/>
          </a:bodyPr>
          <a:lstStyle>
            <a:lvl1pPr algn="l">
              <a:lnSpc>
                <a:spcPct val="80000"/>
              </a:lnSpc>
              <a:defRPr sz="4000" b="1" cap="all">
                <a:solidFill>
                  <a:srgbClr val="0F1541"/>
                </a:solidFill>
              </a:defRPr>
            </a:lvl1pPr>
          </a:lstStyle>
          <a:p>
            <a:r>
              <a:rPr lang="en-US" dirty="0"/>
              <a:t>Click to add title</a:t>
            </a:r>
          </a:p>
        </p:txBody>
      </p:sp>
      <p:sp>
        <p:nvSpPr>
          <p:cNvPr id="12" name="Text Placeholder 2"/>
          <p:cNvSpPr>
            <a:spLocks noGrp="1"/>
          </p:cNvSpPr>
          <p:nvPr>
            <p:ph type="body" idx="1" hasCustomPrompt="1"/>
          </p:nvPr>
        </p:nvSpPr>
        <p:spPr>
          <a:xfrm>
            <a:off x="970331" y="3653303"/>
            <a:ext cx="6332169" cy="609600"/>
          </a:xfrm>
        </p:spPr>
        <p:txBody>
          <a:bodyPr lIns="0" rIns="0"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0329" y="620395"/>
            <a:ext cx="7716469" cy="678360"/>
          </a:xfrm>
        </p:spPr>
        <p:txBody>
          <a:bodyPr/>
          <a:lstStyle/>
          <a:p>
            <a:r>
              <a:rPr lang="en-US" dirty="0"/>
              <a:t>Click To Add Title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CONFIDENTIAL</a:t>
            </a:r>
          </a:p>
        </p:txBody>
      </p:sp>
      <p:sp>
        <p:nvSpPr>
          <p:cNvPr id="5" name="Slide Number Placeholder 4"/>
          <p:cNvSpPr>
            <a:spLocks noGrp="1"/>
          </p:cNvSpPr>
          <p:nvPr>
            <p:ph type="sldNum" sz="quarter" idx="12"/>
          </p:nvPr>
        </p:nvSpPr>
        <p:spPr/>
        <p:txBody>
          <a:bodyPr/>
          <a:lstStyle/>
          <a:p>
            <a:fld id="{300433A8-B688-449B-9BF8-ABB176901726}" type="slidenum">
              <a:rPr lang="en-US" smtClean="0"/>
              <a:pPr/>
              <a:t>‹#›</a:t>
            </a:fld>
            <a:endParaRPr lang="en-US" dirty="0"/>
          </a:p>
        </p:txBody>
      </p:sp>
      <p:sp>
        <p:nvSpPr>
          <p:cNvPr id="7" name="Content Placeholder 6"/>
          <p:cNvSpPr>
            <a:spLocks noGrp="1"/>
          </p:cNvSpPr>
          <p:nvPr>
            <p:ph sz="quarter" idx="13" hasCustomPrompt="1"/>
          </p:nvPr>
        </p:nvSpPr>
        <p:spPr>
          <a:xfrm>
            <a:off x="970330" y="1371599"/>
            <a:ext cx="7716470" cy="3976777"/>
          </a:xfrm>
        </p:spPr>
        <p:txBody>
          <a:bodyPr/>
          <a:lstStyle/>
          <a:p>
            <a:pPr lvl="0"/>
            <a:r>
              <a:rPr lang="en-US" dirty="0"/>
              <a:t>Click to insert text or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321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7" name="Content Placeholder 6"/>
          <p:cNvSpPr>
            <a:spLocks noGrp="1"/>
          </p:cNvSpPr>
          <p:nvPr>
            <p:ph sz="quarter" idx="13" hasCustomPrompt="1"/>
          </p:nvPr>
        </p:nvSpPr>
        <p:spPr>
          <a:xfrm>
            <a:off x="970330" y="1371599"/>
            <a:ext cx="3698826" cy="3971985"/>
          </a:xfrm>
        </p:spPr>
        <p:txBody>
          <a:bodyPr/>
          <a:lstStyle/>
          <a:p>
            <a:pPr lvl="0"/>
            <a:r>
              <a:rPr lang="en-US" dirty="0"/>
              <a:t>Click to insert text or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p:cNvSpPr>
            <a:spLocks noGrp="1"/>
          </p:cNvSpPr>
          <p:nvPr>
            <p:ph sz="quarter" idx="14" hasCustomPrompt="1"/>
          </p:nvPr>
        </p:nvSpPr>
        <p:spPr>
          <a:xfrm>
            <a:off x="4987973" y="1371599"/>
            <a:ext cx="3698826" cy="3971985"/>
          </a:xfrm>
        </p:spPr>
        <p:txBody>
          <a:bodyPr/>
          <a:lstStyle/>
          <a:p>
            <a:pPr lvl="0"/>
            <a:r>
              <a:rPr lang="en-US" dirty="0"/>
              <a:t>Click to insert text or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987973" y="5444226"/>
            <a:ext cx="2386688" cy="270774"/>
          </a:xfrm>
          <a:prstGeom prst="rect">
            <a:avLst/>
          </a:prstGeom>
        </p:spPr>
        <p:txBody>
          <a:bodyPr vert="horz" lIns="0" tIns="0" rIns="0" bIns="0" rtlCol="0" anchor="t"/>
          <a:lstStyle>
            <a:lvl1pPr algn="l">
              <a:defRPr sz="800">
                <a:solidFill>
                  <a:srgbClr val="0F1541"/>
                </a:solidFill>
                <a:latin typeface="Calibri"/>
                <a:cs typeface="Calibri"/>
              </a:defRPr>
            </a:lvl1pPr>
          </a:lstStyle>
          <a:p>
            <a:endParaRPr lang="en-US" dirty="0"/>
          </a:p>
        </p:txBody>
      </p:sp>
      <p:sp>
        <p:nvSpPr>
          <p:cNvPr id="11" name="Footer Placeholder 4"/>
          <p:cNvSpPr>
            <a:spLocks noGrp="1"/>
          </p:cNvSpPr>
          <p:nvPr>
            <p:ph type="ftr" sz="quarter" idx="3"/>
          </p:nvPr>
        </p:nvSpPr>
        <p:spPr>
          <a:xfrm>
            <a:off x="970330" y="5444226"/>
            <a:ext cx="3698826" cy="270774"/>
          </a:xfrm>
          <a:prstGeom prst="rect">
            <a:avLst/>
          </a:prstGeom>
        </p:spPr>
        <p:txBody>
          <a:bodyPr vert="horz" lIns="0" tIns="0" rIns="0" bIns="0" rtlCol="0" anchor="t"/>
          <a:lstStyle>
            <a:lvl1pPr algn="l">
              <a:defRPr sz="800">
                <a:solidFill>
                  <a:srgbClr val="0F1541"/>
                </a:solidFill>
                <a:latin typeface="Calibri"/>
                <a:cs typeface="Calibri"/>
              </a:defRPr>
            </a:lvl1pPr>
          </a:lstStyle>
          <a:p>
            <a:r>
              <a:rPr lang="en-US" dirty="0"/>
              <a:t>CONFIDENTIAL</a:t>
            </a:r>
          </a:p>
        </p:txBody>
      </p:sp>
      <p:sp>
        <p:nvSpPr>
          <p:cNvPr id="12" name="Slide Number Placeholder 5"/>
          <p:cNvSpPr>
            <a:spLocks noGrp="1"/>
          </p:cNvSpPr>
          <p:nvPr>
            <p:ph type="sldNum" sz="quarter" idx="4"/>
          </p:nvPr>
        </p:nvSpPr>
        <p:spPr>
          <a:xfrm>
            <a:off x="8230913" y="5444226"/>
            <a:ext cx="455887" cy="270774"/>
          </a:xfrm>
          <a:prstGeom prst="rect">
            <a:avLst/>
          </a:prstGeom>
        </p:spPr>
        <p:txBody>
          <a:bodyPr vert="horz" lIns="0" tIns="0" rIns="0" bIns="0" rtlCol="0" anchor="t"/>
          <a:lstStyle>
            <a:lvl1pPr algn="r">
              <a:defRPr sz="800">
                <a:solidFill>
                  <a:srgbClr val="0F1541"/>
                </a:solidFill>
                <a:latin typeface="Calibri"/>
                <a:cs typeface="Calibri"/>
              </a:defRPr>
            </a:lvl1pPr>
          </a:lstStyle>
          <a:p>
            <a:fld id="{300433A8-B688-449B-9BF8-ABB176901726}" type="slidenum">
              <a:rPr lang="en-US" smtClean="0"/>
              <a:pPr/>
              <a:t>‹#›</a:t>
            </a:fld>
            <a:endParaRPr lang="en-US" dirty="0"/>
          </a:p>
        </p:txBody>
      </p:sp>
    </p:spTree>
    <p:extLst>
      <p:ext uri="{BB962C8B-B14F-4D97-AF65-F5344CB8AC3E}">
        <p14:creationId xmlns:p14="http://schemas.microsoft.com/office/powerpoint/2010/main" val="309117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CONFIDENTIAL</a:t>
            </a:r>
          </a:p>
        </p:txBody>
      </p:sp>
      <p:sp>
        <p:nvSpPr>
          <p:cNvPr id="5" name="Slide Number Placeholder 4"/>
          <p:cNvSpPr>
            <a:spLocks noGrp="1"/>
          </p:cNvSpPr>
          <p:nvPr>
            <p:ph type="sldNum" sz="quarter" idx="12"/>
          </p:nvPr>
        </p:nvSpPr>
        <p:spPr/>
        <p:txBody>
          <a:bodyPr/>
          <a:lstStyle/>
          <a:p>
            <a:fld id="{300433A8-B688-449B-9BF8-ABB176901726}" type="slidenum">
              <a:rPr lang="en-US" smtClean="0"/>
              <a:pPr/>
              <a:t>‹#›</a:t>
            </a:fld>
            <a:endParaRPr lang="en-US" dirty="0"/>
          </a:p>
        </p:txBody>
      </p:sp>
      <p:sp>
        <p:nvSpPr>
          <p:cNvPr id="8" name="Text Placeholder 7"/>
          <p:cNvSpPr>
            <a:spLocks noGrp="1"/>
          </p:cNvSpPr>
          <p:nvPr>
            <p:ph type="body" sz="quarter" idx="14" hasCustomPrompt="1"/>
          </p:nvPr>
        </p:nvSpPr>
        <p:spPr>
          <a:xfrm>
            <a:off x="6865460" y="1371599"/>
            <a:ext cx="1821340" cy="3971985"/>
          </a:xfrm>
        </p:spPr>
        <p:txBody>
          <a:bodyPr>
            <a:normAutofit/>
          </a:bodyPr>
          <a:lstStyle>
            <a:lvl1pPr marL="0" indent="0">
              <a:lnSpc>
                <a:spcPct val="100000"/>
              </a:lnSpc>
              <a:buNone/>
              <a:defRPr sz="1200"/>
            </a:lvl1pPr>
            <a:lvl2pPr marL="114300" indent="0">
              <a:buNone/>
              <a:defRPr/>
            </a:lvl2pPr>
            <a:lvl3pPr marL="230187" indent="0">
              <a:buNone/>
              <a:defRPr/>
            </a:lvl3pPr>
            <a:lvl4pPr marL="344488" indent="0">
              <a:buNone/>
              <a:defRPr/>
            </a:lvl4pPr>
            <a:lvl5pPr marL="458788" indent="0">
              <a:buNone/>
              <a:defRPr/>
            </a:lvl5pPr>
          </a:lstStyle>
          <a:p>
            <a:pPr lvl="0"/>
            <a:r>
              <a:rPr lang="en-US" dirty="0"/>
              <a:t>Click to insert Supporting Text</a:t>
            </a:r>
          </a:p>
        </p:txBody>
      </p:sp>
      <p:sp>
        <p:nvSpPr>
          <p:cNvPr id="10" name="Picture Placeholder 9"/>
          <p:cNvSpPr>
            <a:spLocks noGrp="1"/>
          </p:cNvSpPr>
          <p:nvPr>
            <p:ph type="pic" sz="quarter" idx="15"/>
          </p:nvPr>
        </p:nvSpPr>
        <p:spPr>
          <a:xfrm>
            <a:off x="970330" y="1371599"/>
            <a:ext cx="5704157" cy="3971985"/>
          </a:xfrm>
          <a:solidFill>
            <a:schemeClr val="bg1">
              <a:lumMod val="50000"/>
            </a:schemeClr>
          </a:solidFill>
        </p:spPr>
        <p:txBody>
          <a:bodyPr anchor="ctr"/>
          <a:lstStyle>
            <a:lvl1pPr marL="0" indent="0" algn="ctr">
              <a:buNone/>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4146052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6401156" y="1371599"/>
            <a:ext cx="2285644" cy="3971985"/>
          </a:xfrm>
          <a:solidFill>
            <a:schemeClr val="bg1">
              <a:lumMod val="50000"/>
            </a:schemeClr>
          </a:solidFill>
        </p:spPr>
        <p:txBody>
          <a:bodyPr anchor="ctr"/>
          <a:lstStyle>
            <a:lvl1pPr marL="0" indent="0" algn="ctr">
              <a:buNone/>
              <a:defRPr>
                <a:solidFill>
                  <a:schemeClr val="bg1"/>
                </a:solidFill>
              </a:defRPr>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Add Title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CONFIDENTIAL</a:t>
            </a:r>
          </a:p>
        </p:txBody>
      </p:sp>
      <p:sp>
        <p:nvSpPr>
          <p:cNvPr id="5" name="Slide Number Placeholder 4"/>
          <p:cNvSpPr>
            <a:spLocks noGrp="1"/>
          </p:cNvSpPr>
          <p:nvPr>
            <p:ph type="sldNum" sz="quarter" idx="12"/>
          </p:nvPr>
        </p:nvSpPr>
        <p:spPr/>
        <p:txBody>
          <a:bodyPr/>
          <a:lstStyle/>
          <a:p>
            <a:fld id="{300433A8-B688-449B-9BF8-ABB176901726}" type="slidenum">
              <a:rPr lang="en-US" smtClean="0"/>
              <a:pPr/>
              <a:t>‹#›</a:t>
            </a:fld>
            <a:endParaRPr lang="en-US" dirty="0"/>
          </a:p>
        </p:txBody>
      </p:sp>
      <p:sp>
        <p:nvSpPr>
          <p:cNvPr id="8" name="Text Placeholder 7"/>
          <p:cNvSpPr>
            <a:spLocks noGrp="1"/>
          </p:cNvSpPr>
          <p:nvPr>
            <p:ph type="body" sz="quarter" idx="14" hasCustomPrompt="1"/>
          </p:nvPr>
        </p:nvSpPr>
        <p:spPr>
          <a:xfrm>
            <a:off x="970330" y="1371599"/>
            <a:ext cx="5254282" cy="3971985"/>
          </a:xfrm>
        </p:spPr>
        <p:txBody>
          <a:bodyPr/>
          <a:lstStyle>
            <a:lvl1pPr marL="0" indent="0">
              <a:buNone/>
              <a:defRPr/>
            </a:lvl1pPr>
            <a:lvl2pPr marL="114300" indent="0">
              <a:buNone/>
              <a:defRPr/>
            </a:lvl2pPr>
            <a:lvl3pPr marL="230187" indent="0">
              <a:buNone/>
              <a:defRPr/>
            </a:lvl3pPr>
            <a:lvl4pPr marL="344488" indent="0">
              <a:buNone/>
              <a:defRPr/>
            </a:lvl4pPr>
            <a:lvl5pPr marL="458788" indent="0">
              <a:buNone/>
              <a:defRPr/>
            </a:lvl5pPr>
          </a:lstStyle>
          <a:p>
            <a:pPr lvl="0"/>
            <a:r>
              <a:rPr lang="en-US" dirty="0"/>
              <a:t>Click to insert Text</a:t>
            </a:r>
          </a:p>
        </p:txBody>
      </p:sp>
    </p:spTree>
    <p:extLst>
      <p:ext uri="{BB962C8B-B14F-4D97-AF65-F5344CB8AC3E}">
        <p14:creationId xmlns:p14="http://schemas.microsoft.com/office/powerpoint/2010/main" val="3935937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CONFIDENTIAL</a:t>
            </a:r>
          </a:p>
        </p:txBody>
      </p:sp>
      <p:sp>
        <p:nvSpPr>
          <p:cNvPr id="5" name="Slide Number Placeholder 4"/>
          <p:cNvSpPr>
            <a:spLocks noGrp="1"/>
          </p:cNvSpPr>
          <p:nvPr>
            <p:ph type="sldNum" sz="quarter" idx="12"/>
          </p:nvPr>
        </p:nvSpPr>
        <p:spPr/>
        <p:txBody>
          <a:bodyPr/>
          <a:lstStyle/>
          <a:p>
            <a:fld id="{300433A8-B688-449B-9BF8-ABB176901726}" type="slidenum">
              <a:rPr lang="en-US" smtClean="0"/>
              <a:pPr/>
              <a:t>‹#›</a:t>
            </a:fld>
            <a:endParaRPr lang="en-US" dirty="0"/>
          </a:p>
        </p:txBody>
      </p:sp>
      <p:sp>
        <p:nvSpPr>
          <p:cNvPr id="10" name="Picture Placeholder 9"/>
          <p:cNvSpPr>
            <a:spLocks noGrp="1"/>
          </p:cNvSpPr>
          <p:nvPr>
            <p:ph type="pic" sz="quarter" idx="15"/>
          </p:nvPr>
        </p:nvSpPr>
        <p:spPr>
          <a:xfrm>
            <a:off x="0" y="1371599"/>
            <a:ext cx="9144000" cy="3976778"/>
          </a:xfrm>
          <a:solidFill>
            <a:schemeClr val="bg1">
              <a:lumMod val="50000"/>
            </a:schemeClr>
          </a:solidFill>
        </p:spPr>
        <p:txBody>
          <a:bodyPr anchor="ctr"/>
          <a:lstStyle>
            <a:lvl1pPr marL="0" indent="0" algn="ctr">
              <a:buNone/>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1051589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E1DBD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1"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
          <p:cNvSpPr>
            <a:spLocks noGrp="1"/>
          </p:cNvSpPr>
          <p:nvPr>
            <p:ph type="title" hasCustomPrompt="1"/>
          </p:nvPr>
        </p:nvSpPr>
        <p:spPr>
          <a:xfrm>
            <a:off x="970331" y="1976903"/>
            <a:ext cx="7276361" cy="979942"/>
          </a:xfrm>
        </p:spPr>
        <p:txBody>
          <a:bodyPr lIns="0" rIns="0" anchor="t">
            <a:normAutofit/>
          </a:bodyPr>
          <a:lstStyle>
            <a:lvl1pPr marL="0" indent="0" algn="ctr">
              <a:lnSpc>
                <a:spcPct val="80000"/>
              </a:lnSpc>
              <a:buNone/>
              <a:defRPr sz="3600" b="0" cap="none">
                <a:solidFill>
                  <a:srgbClr val="0F1541"/>
                </a:solidFill>
              </a:defRPr>
            </a:lvl1pPr>
          </a:lstStyle>
          <a:p>
            <a:pPr marL="0" indent="0" algn="ctr">
              <a:buNone/>
            </a:pPr>
            <a:r>
              <a:rPr lang="en-US" sz="3600" b="1" i="1" dirty="0"/>
              <a:t>Thank You</a:t>
            </a:r>
            <a:br>
              <a:rPr lang="en-US" sz="3600" b="1" i="1" dirty="0"/>
            </a:br>
            <a:r>
              <a:rPr lang="en-US" sz="3600" b="1" i="1" dirty="0"/>
              <a:t>Visit us @ unicen.smu.edu.sg</a:t>
            </a:r>
            <a:endParaRPr lang="en-SG" sz="3600" b="1" i="1" dirty="0"/>
          </a:p>
        </p:txBody>
      </p:sp>
      <p:grpSp>
        <p:nvGrpSpPr>
          <p:cNvPr id="8" name="Group 7"/>
          <p:cNvGrpSpPr/>
          <p:nvPr userDrawn="1"/>
        </p:nvGrpSpPr>
        <p:grpSpPr>
          <a:xfrm flipV="1">
            <a:off x="2121010" y="-2089"/>
            <a:ext cx="7022991" cy="450669"/>
            <a:chOff x="970331" y="0"/>
            <a:chExt cx="8210915" cy="450670"/>
          </a:xfrm>
          <a:solidFill>
            <a:srgbClr val="C69200"/>
          </a:solidFill>
        </p:grpSpPr>
        <p:sp>
          <p:nvSpPr>
            <p:cNvPr id="9" name="Rectangle 8"/>
            <p:cNvSpPr/>
            <p:nvPr userDrawn="1"/>
          </p:nvSpPr>
          <p:spPr>
            <a:xfrm>
              <a:off x="1235076" y="1"/>
              <a:ext cx="7946170" cy="45066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apezoid 9"/>
            <p:cNvSpPr/>
            <p:nvPr userDrawn="1"/>
          </p:nvSpPr>
          <p:spPr>
            <a:xfrm>
              <a:off x="970331" y="0"/>
              <a:ext cx="538043" cy="450669"/>
            </a:xfrm>
            <a:prstGeom prst="trapezoid">
              <a:avLst>
                <a:gd name="adj" fmla="val 3292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MSIPCMContentMarking" descr="{&quot;HashCode&quot;:-1168360584,&quot;Placement&quot;:&quot;Header&quot;}"/>
          <p:cNvSpPr txBox="1"/>
          <p:nvPr userDrawn="1"/>
        </p:nvSpPr>
        <p:spPr>
          <a:xfrm>
            <a:off x="3825010" y="0"/>
            <a:ext cx="1493980" cy="228163"/>
          </a:xfrm>
          <a:prstGeom prst="rect">
            <a:avLst/>
          </a:prstGeom>
          <a:noFill/>
        </p:spPr>
        <p:txBody>
          <a:bodyPr vert="horz" wrap="square" lIns="0" tIns="0" rIns="0" bIns="0" rtlCol="0" anchor="ctr" anchorCtr="1">
            <a:spAutoFit/>
          </a:bodyPr>
          <a:lstStyle/>
          <a:p>
            <a:pPr algn="ctr">
              <a:spcBef>
                <a:spcPts val="0"/>
              </a:spcBef>
              <a:spcAft>
                <a:spcPts val="0"/>
              </a:spcAft>
            </a:pPr>
            <a:r>
              <a:rPr lang="en-SG" sz="800" dirty="0">
                <a:solidFill>
                  <a:srgbClr val="333333"/>
                </a:solidFill>
                <a:latin typeface="Calibri" panose="020F0502020204030204" pitchFamily="34" charset="0"/>
              </a:rPr>
              <a:t>SMU Classification: Restricted</a:t>
            </a:r>
          </a:p>
        </p:txBody>
      </p:sp>
    </p:spTree>
    <p:extLst>
      <p:ext uri="{BB962C8B-B14F-4D97-AF65-F5344CB8AC3E}">
        <p14:creationId xmlns:p14="http://schemas.microsoft.com/office/powerpoint/2010/main" val="231878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0330" y="620395"/>
            <a:ext cx="7716469" cy="678360"/>
          </a:xfrm>
          <a:prstGeom prst="rect">
            <a:avLst/>
          </a:prstGeom>
        </p:spPr>
        <p:txBody>
          <a:bodyPr vert="horz" lIns="0" tIns="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70330" y="1371599"/>
            <a:ext cx="7716470" cy="3971985"/>
          </a:xfrm>
          <a:prstGeom prst="rect">
            <a:avLst/>
          </a:prstGeom>
        </p:spPr>
        <p:txBody>
          <a:bodyPr vert="horz" lIns="0" tIns="0" rIns="91440" bIns="45720" rtlCol="0" anchor="t">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987973" y="5444226"/>
            <a:ext cx="2386688" cy="270774"/>
          </a:xfrm>
          <a:prstGeom prst="rect">
            <a:avLst/>
          </a:prstGeom>
        </p:spPr>
        <p:txBody>
          <a:bodyPr vert="horz" lIns="0" tIns="0" rIns="0" bIns="0" rtlCol="0" anchor="t"/>
          <a:lstStyle>
            <a:lvl1pPr algn="l">
              <a:defRPr sz="800">
                <a:solidFill>
                  <a:srgbClr val="0F1541"/>
                </a:solidFill>
                <a:latin typeface="Calibri"/>
                <a:cs typeface="Calibri"/>
              </a:defRPr>
            </a:lvl1pPr>
          </a:lstStyle>
          <a:p>
            <a:endParaRPr lang="en-US" dirty="0"/>
          </a:p>
        </p:txBody>
      </p:sp>
      <p:sp>
        <p:nvSpPr>
          <p:cNvPr id="5" name="Footer Placeholder 4"/>
          <p:cNvSpPr>
            <a:spLocks noGrp="1"/>
          </p:cNvSpPr>
          <p:nvPr>
            <p:ph type="ftr" sz="quarter" idx="3"/>
          </p:nvPr>
        </p:nvSpPr>
        <p:spPr>
          <a:xfrm>
            <a:off x="970330" y="5444226"/>
            <a:ext cx="3698826" cy="270774"/>
          </a:xfrm>
          <a:prstGeom prst="rect">
            <a:avLst/>
          </a:prstGeom>
        </p:spPr>
        <p:txBody>
          <a:bodyPr vert="horz" lIns="0" tIns="0" rIns="0" bIns="0" rtlCol="0" anchor="t"/>
          <a:lstStyle>
            <a:lvl1pPr algn="l">
              <a:defRPr sz="800">
                <a:solidFill>
                  <a:srgbClr val="0F1541"/>
                </a:solidFill>
                <a:latin typeface="Calibri"/>
                <a:cs typeface="Calibri"/>
              </a:defRPr>
            </a:lvl1pPr>
          </a:lstStyle>
          <a:p>
            <a:r>
              <a:rPr lang="en-US" dirty="0"/>
              <a:t>CONFIDENTIAL</a:t>
            </a:r>
          </a:p>
        </p:txBody>
      </p:sp>
      <p:sp>
        <p:nvSpPr>
          <p:cNvPr id="6" name="Slide Number Placeholder 5"/>
          <p:cNvSpPr>
            <a:spLocks noGrp="1"/>
          </p:cNvSpPr>
          <p:nvPr>
            <p:ph type="sldNum" sz="quarter" idx="4"/>
          </p:nvPr>
        </p:nvSpPr>
        <p:spPr>
          <a:xfrm>
            <a:off x="8230913" y="5444226"/>
            <a:ext cx="455887" cy="270774"/>
          </a:xfrm>
          <a:prstGeom prst="rect">
            <a:avLst/>
          </a:prstGeom>
        </p:spPr>
        <p:txBody>
          <a:bodyPr vert="horz" lIns="0" tIns="0" rIns="0" bIns="0" rtlCol="0" anchor="t"/>
          <a:lstStyle>
            <a:lvl1pPr algn="r">
              <a:defRPr sz="800">
                <a:solidFill>
                  <a:srgbClr val="0F1541"/>
                </a:solidFill>
                <a:latin typeface="Calibri"/>
                <a:cs typeface="Calibri"/>
              </a:defRPr>
            </a:lvl1pPr>
          </a:lstStyle>
          <a:p>
            <a:fld id="{300433A8-B688-449B-9BF8-ABB176901726}" type="slidenum">
              <a:rPr lang="en-US" smtClean="0"/>
              <a:pPr/>
              <a:t>‹#›</a:t>
            </a:fld>
            <a:endParaRPr lang="en-US" dirty="0"/>
          </a:p>
        </p:txBody>
      </p:sp>
      <p:grpSp>
        <p:nvGrpSpPr>
          <p:cNvPr id="42" name="Group 41"/>
          <p:cNvGrpSpPr/>
          <p:nvPr userDrawn="1"/>
        </p:nvGrpSpPr>
        <p:grpSpPr>
          <a:xfrm flipV="1">
            <a:off x="2121010" y="-2089"/>
            <a:ext cx="7022991" cy="450669"/>
            <a:chOff x="970331" y="0"/>
            <a:chExt cx="8210915" cy="450670"/>
          </a:xfrm>
          <a:solidFill>
            <a:srgbClr val="C69200"/>
          </a:solidFill>
        </p:grpSpPr>
        <p:sp>
          <p:nvSpPr>
            <p:cNvPr id="44" name="Rectangle 43"/>
            <p:cNvSpPr/>
            <p:nvPr userDrawn="1"/>
          </p:nvSpPr>
          <p:spPr>
            <a:xfrm>
              <a:off x="1235076" y="1"/>
              <a:ext cx="7946170" cy="45066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rapezoid 44"/>
            <p:cNvSpPr/>
            <p:nvPr userDrawn="1"/>
          </p:nvSpPr>
          <p:spPr>
            <a:xfrm>
              <a:off x="970331" y="0"/>
              <a:ext cx="538043" cy="450669"/>
            </a:xfrm>
            <a:prstGeom prst="trapezoid">
              <a:avLst>
                <a:gd name="adj" fmla="val 32923"/>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85" r:id="rId2"/>
    <p:sldLayoutId id="2147483651" r:id="rId3"/>
    <p:sldLayoutId id="2147483686" r:id="rId4"/>
    <p:sldLayoutId id="2147483689" r:id="rId5"/>
    <p:sldLayoutId id="2147483687" r:id="rId6"/>
    <p:sldLayoutId id="2147483688" r:id="rId7"/>
    <p:sldLayoutId id="2147483690" r:id="rId8"/>
    <p:sldLayoutId id="2147483691" r:id="rId9"/>
  </p:sldLayoutIdLst>
  <p:hf hdr="0" dt="0"/>
  <p:txStyles>
    <p:titleStyle>
      <a:lvl1pPr algn="l" defTabSz="914400" rtl="0" eaLnBrk="1" latinLnBrk="0" hangingPunct="1">
        <a:spcBef>
          <a:spcPct val="0"/>
        </a:spcBef>
        <a:buNone/>
        <a:defRPr sz="2000" b="1" i="0" kern="1200">
          <a:solidFill>
            <a:schemeClr val="tx1"/>
          </a:solidFill>
          <a:latin typeface="Calibri"/>
          <a:ea typeface="+mj-ea"/>
          <a:cs typeface="Calibri"/>
        </a:defRPr>
      </a:lvl1pPr>
    </p:titleStyle>
    <p:bodyStyle>
      <a:lvl1pPr marL="115888" indent="-115888" algn="l" defTabSz="914400" rtl="0" eaLnBrk="1" latinLnBrk="0" hangingPunct="1">
        <a:lnSpc>
          <a:spcPct val="100000"/>
        </a:lnSpc>
        <a:spcBef>
          <a:spcPts val="0"/>
        </a:spcBef>
        <a:spcAft>
          <a:spcPts val="1200"/>
        </a:spcAft>
        <a:buClr>
          <a:srgbClr val="76704C"/>
        </a:buClr>
        <a:buFont typeface="Arial" pitchFamily="34" charset="0"/>
        <a:buChar char="•"/>
        <a:defRPr sz="1400" kern="1200">
          <a:solidFill>
            <a:srgbClr val="0F1541"/>
          </a:solidFill>
          <a:latin typeface="Calibri"/>
          <a:ea typeface="+mn-ea"/>
          <a:cs typeface="Calibri"/>
        </a:defRPr>
      </a:lvl1pPr>
      <a:lvl2pPr marL="228600" indent="-114300" algn="l" defTabSz="914400" rtl="0" eaLnBrk="1" latinLnBrk="0" hangingPunct="1">
        <a:lnSpc>
          <a:spcPct val="100000"/>
        </a:lnSpc>
        <a:spcBef>
          <a:spcPts val="0"/>
        </a:spcBef>
        <a:spcAft>
          <a:spcPts val="1200"/>
        </a:spcAft>
        <a:buClr>
          <a:srgbClr val="76704C"/>
        </a:buClr>
        <a:buSzPct val="75000"/>
        <a:buFont typeface="Wingdings" charset="2"/>
        <a:buChar char="§"/>
        <a:defRPr sz="1200" kern="1200">
          <a:solidFill>
            <a:srgbClr val="0F1541"/>
          </a:solidFill>
          <a:latin typeface="Calibri"/>
          <a:ea typeface="+mn-ea"/>
          <a:cs typeface="Calibri"/>
        </a:defRPr>
      </a:lvl2pPr>
      <a:lvl3pPr marL="346075" indent="-115888" algn="l" defTabSz="914400" rtl="0" eaLnBrk="1" latinLnBrk="0" hangingPunct="1">
        <a:lnSpc>
          <a:spcPct val="100000"/>
        </a:lnSpc>
        <a:spcBef>
          <a:spcPts val="0"/>
        </a:spcBef>
        <a:spcAft>
          <a:spcPts val="1200"/>
        </a:spcAft>
        <a:buClr>
          <a:srgbClr val="76704C"/>
        </a:buClr>
        <a:buFont typeface="Lucida Grande"/>
        <a:buChar char="–"/>
        <a:defRPr sz="1200" kern="1200">
          <a:solidFill>
            <a:srgbClr val="0F1541"/>
          </a:solidFill>
          <a:latin typeface="Calibri"/>
          <a:ea typeface="+mn-ea"/>
          <a:cs typeface="Calibri"/>
        </a:defRPr>
      </a:lvl3pPr>
      <a:lvl4pPr marL="458788" indent="-114300" algn="l" defTabSz="914400" rtl="0" eaLnBrk="1" latinLnBrk="0" hangingPunct="1">
        <a:lnSpc>
          <a:spcPct val="100000"/>
        </a:lnSpc>
        <a:spcBef>
          <a:spcPts val="0"/>
        </a:spcBef>
        <a:spcAft>
          <a:spcPts val="1200"/>
        </a:spcAft>
        <a:buClr>
          <a:srgbClr val="0F1541"/>
        </a:buClr>
        <a:buSzPct val="100000"/>
        <a:buFont typeface="Arial"/>
        <a:buChar char="•"/>
        <a:tabLst/>
        <a:defRPr sz="1100" kern="1200">
          <a:solidFill>
            <a:srgbClr val="0F1541"/>
          </a:solidFill>
          <a:latin typeface="Calibri"/>
          <a:ea typeface="+mn-ea"/>
          <a:cs typeface="Calibri"/>
        </a:defRPr>
      </a:lvl4pPr>
      <a:lvl5pPr marL="573088" indent="-114300" algn="l" defTabSz="914400" rtl="0" eaLnBrk="1" latinLnBrk="0" hangingPunct="1">
        <a:lnSpc>
          <a:spcPct val="100000"/>
        </a:lnSpc>
        <a:spcBef>
          <a:spcPts val="0"/>
        </a:spcBef>
        <a:spcAft>
          <a:spcPts val="1200"/>
        </a:spcAft>
        <a:buClr>
          <a:srgbClr val="0F1541"/>
        </a:buClr>
        <a:buSzPct val="80000"/>
        <a:buFont typeface="Wingdings" charset="2"/>
        <a:buChar char="§"/>
        <a:defRPr sz="1100" kern="1200">
          <a:solidFill>
            <a:srgbClr val="0F1541"/>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45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mp4"/><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unicen.smu.edu.sg/" TargetMode="External"/><Relationship Id="rId5" Type="http://schemas.openxmlformats.org/officeDocument/2006/relationships/hyperlink" Target="https://www.htx.gov.sg/"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8">
            <a:extLst>
              <a:ext uri="{FF2B5EF4-FFF2-40B4-BE49-F238E27FC236}">
                <a16:creationId xmlns:a16="http://schemas.microsoft.com/office/drawing/2014/main" id="{CEB224C0-071F-444E-8BE8-6F24A6E33D26}"/>
              </a:ext>
            </a:extLst>
          </p:cNvPr>
          <p:cNvSpPr txBox="1">
            <a:spLocks/>
          </p:cNvSpPr>
          <p:nvPr/>
        </p:nvSpPr>
        <p:spPr>
          <a:xfrm>
            <a:off x="1129003" y="1060622"/>
            <a:ext cx="6512767" cy="630963"/>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0"/>
              </a:spcBef>
              <a:spcAft>
                <a:spcPts val="1200"/>
              </a:spcAft>
              <a:buClr>
                <a:srgbClr val="76704C"/>
              </a:buClr>
              <a:buFont typeface="Arial" pitchFamily="34" charset="0"/>
              <a:buNone/>
              <a:defRPr sz="1600" b="1" kern="1200">
                <a:solidFill>
                  <a:schemeClr val="bg2"/>
                </a:solidFill>
                <a:latin typeface="Calibri"/>
                <a:ea typeface="+mn-ea"/>
                <a:cs typeface="Calibri"/>
              </a:defRPr>
            </a:lvl1pPr>
            <a:lvl2pPr marL="457200" indent="0" algn="ctr" defTabSz="914400" rtl="0" eaLnBrk="1" latinLnBrk="0" hangingPunct="1">
              <a:lnSpc>
                <a:spcPct val="100000"/>
              </a:lnSpc>
              <a:spcBef>
                <a:spcPts val="0"/>
              </a:spcBef>
              <a:spcAft>
                <a:spcPts val="1200"/>
              </a:spcAft>
              <a:buClr>
                <a:srgbClr val="76704C"/>
              </a:buClr>
              <a:buSzPct val="75000"/>
              <a:buFont typeface="Wingdings" charset="2"/>
              <a:buNone/>
              <a:defRPr sz="1200" kern="1200">
                <a:solidFill>
                  <a:schemeClr val="tx1">
                    <a:tint val="75000"/>
                  </a:schemeClr>
                </a:solidFill>
                <a:latin typeface="Calibri"/>
                <a:ea typeface="+mn-ea"/>
                <a:cs typeface="Calibri"/>
              </a:defRPr>
            </a:lvl2pPr>
            <a:lvl3pPr marL="914400" indent="0" algn="ctr" defTabSz="914400" rtl="0" eaLnBrk="1" latinLnBrk="0" hangingPunct="1">
              <a:lnSpc>
                <a:spcPct val="100000"/>
              </a:lnSpc>
              <a:spcBef>
                <a:spcPts val="0"/>
              </a:spcBef>
              <a:spcAft>
                <a:spcPts val="1200"/>
              </a:spcAft>
              <a:buClr>
                <a:srgbClr val="76704C"/>
              </a:buClr>
              <a:buFont typeface="Lucida Grande"/>
              <a:buNone/>
              <a:defRPr sz="1200" kern="1200">
                <a:solidFill>
                  <a:schemeClr val="tx1">
                    <a:tint val="75000"/>
                  </a:schemeClr>
                </a:solidFill>
                <a:latin typeface="Calibri"/>
                <a:ea typeface="+mn-ea"/>
                <a:cs typeface="Calibri"/>
              </a:defRPr>
            </a:lvl3pPr>
            <a:lvl4pPr marL="1371600" indent="0" algn="ctr" defTabSz="914400" rtl="0" eaLnBrk="1" latinLnBrk="0" hangingPunct="1">
              <a:lnSpc>
                <a:spcPct val="100000"/>
              </a:lnSpc>
              <a:spcBef>
                <a:spcPts val="0"/>
              </a:spcBef>
              <a:spcAft>
                <a:spcPts val="1200"/>
              </a:spcAft>
              <a:buClr>
                <a:srgbClr val="0F1541"/>
              </a:buClr>
              <a:buSzPct val="100000"/>
              <a:buFont typeface="Arial"/>
              <a:buNone/>
              <a:tabLst/>
              <a:defRPr sz="1100" kern="1200">
                <a:solidFill>
                  <a:schemeClr val="tx1">
                    <a:tint val="75000"/>
                  </a:schemeClr>
                </a:solidFill>
                <a:latin typeface="Calibri"/>
                <a:ea typeface="+mn-ea"/>
                <a:cs typeface="Calibri"/>
              </a:defRPr>
            </a:lvl4pPr>
            <a:lvl5pPr marL="1828800" indent="0" algn="ctr" defTabSz="914400" rtl="0" eaLnBrk="1" latinLnBrk="0" hangingPunct="1">
              <a:lnSpc>
                <a:spcPct val="100000"/>
              </a:lnSpc>
              <a:spcBef>
                <a:spcPts val="0"/>
              </a:spcBef>
              <a:spcAft>
                <a:spcPts val="1200"/>
              </a:spcAft>
              <a:buClr>
                <a:srgbClr val="0F1541"/>
              </a:buClr>
              <a:buSzPct val="80000"/>
              <a:buFont typeface="Wingdings" charset="2"/>
              <a:buNone/>
              <a:defRPr sz="1100" kern="1200">
                <a:solidFill>
                  <a:schemeClr val="tx1">
                    <a:tint val="75000"/>
                  </a:schemeClr>
                </a:solidFill>
                <a:latin typeface="Calibri"/>
                <a:ea typeface="+mn-ea"/>
                <a:cs typeface="Calibri"/>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dirty="0">
                <a:solidFill>
                  <a:srgbClr val="76704C"/>
                </a:solidFill>
                <a:latin typeface="Arial" panose="020B0604020202020204" pitchFamily="34" charset="0"/>
                <a:cs typeface="Arial" panose="020B0604020202020204" pitchFamily="34" charset="0"/>
              </a:rPr>
              <a:t>RESEARCH PORTFOLIO</a:t>
            </a:r>
          </a:p>
        </p:txBody>
      </p:sp>
      <p:sp>
        <p:nvSpPr>
          <p:cNvPr id="16" name="Subtitle 18">
            <a:extLst>
              <a:ext uri="{FF2B5EF4-FFF2-40B4-BE49-F238E27FC236}">
                <a16:creationId xmlns:a16="http://schemas.microsoft.com/office/drawing/2014/main" id="{966BB9DD-8391-4DDE-9600-B12172CFE468}"/>
              </a:ext>
            </a:extLst>
          </p:cNvPr>
          <p:cNvSpPr>
            <a:spLocks noGrp="1"/>
          </p:cNvSpPr>
          <p:nvPr>
            <p:ph type="subTitle" idx="1"/>
          </p:nvPr>
        </p:nvSpPr>
        <p:spPr>
          <a:xfrm>
            <a:off x="2340529" y="4304253"/>
            <a:ext cx="4160340" cy="630963"/>
          </a:xfrm>
        </p:spPr>
        <p:txBody>
          <a:bodyPr>
            <a:normAutofit lnSpcReduction="10000"/>
          </a:bodyPr>
          <a:lstStyle/>
          <a:p>
            <a:pPr algn="ctr"/>
            <a:r>
              <a:rPr lang="en-US" dirty="0">
                <a:solidFill>
                  <a:srgbClr val="76704C"/>
                </a:solidFill>
                <a:latin typeface="Arial" panose="020B0604020202020204" pitchFamily="34" charset="0"/>
                <a:cs typeface="Arial" panose="020B0604020202020204" pitchFamily="34" charset="0"/>
              </a:rPr>
              <a:t>2 AUGUST 2024</a:t>
            </a:r>
          </a:p>
          <a:p>
            <a:pPr algn="ctr"/>
            <a:r>
              <a:rPr lang="en-US" dirty="0">
                <a:solidFill>
                  <a:srgbClr val="76704C"/>
                </a:solidFill>
                <a:latin typeface="Arial" panose="020B0604020202020204" pitchFamily="34" charset="0"/>
                <a:cs typeface="Arial" panose="020B0604020202020204" pitchFamily="34" charset="0"/>
              </a:rPr>
              <a:t>JOE WALDY</a:t>
            </a:r>
          </a:p>
        </p:txBody>
      </p:sp>
      <p:sp>
        <p:nvSpPr>
          <p:cNvPr id="17" name="Title 3">
            <a:extLst>
              <a:ext uri="{FF2B5EF4-FFF2-40B4-BE49-F238E27FC236}">
                <a16:creationId xmlns:a16="http://schemas.microsoft.com/office/drawing/2014/main" id="{B95C35CC-783E-42EF-A817-A79213F81E48}"/>
              </a:ext>
            </a:extLst>
          </p:cNvPr>
          <p:cNvSpPr>
            <a:spLocks noGrp="1"/>
          </p:cNvSpPr>
          <p:nvPr>
            <p:ph type="ctrTitle"/>
          </p:nvPr>
        </p:nvSpPr>
        <p:spPr>
          <a:xfrm>
            <a:off x="638250" y="2011256"/>
            <a:ext cx="7853585" cy="1755401"/>
          </a:xfrm>
        </p:spPr>
        <p:txBody>
          <a:bodyPr>
            <a:noAutofit/>
          </a:bodyPr>
          <a:lstStyle/>
          <a:p>
            <a:pPr algn="ctr"/>
            <a:r>
              <a:rPr lang="en-US" sz="3200" dirty="0">
                <a:solidFill>
                  <a:srgbClr val="151C55"/>
                </a:solidFill>
              </a:rPr>
              <a:t>SOLVING REAL-WORLD OPTIMIZATION PROBLEMS WITH AI &amp; OR</a:t>
            </a:r>
          </a:p>
        </p:txBody>
      </p:sp>
    </p:spTree>
    <p:extLst>
      <p:ext uri="{BB962C8B-B14F-4D97-AF65-F5344CB8AC3E}">
        <p14:creationId xmlns:p14="http://schemas.microsoft.com/office/powerpoint/2010/main" val="2631405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EXPERIMENTS</a:t>
            </a:r>
          </a:p>
        </p:txBody>
      </p:sp>
      <p:sp>
        <p:nvSpPr>
          <p:cNvPr id="7" name="Content Placeholder 6"/>
          <p:cNvSpPr>
            <a:spLocks noGrp="1"/>
          </p:cNvSpPr>
          <p:nvPr>
            <p:ph sz="quarter" idx="13"/>
          </p:nvPr>
        </p:nvSpPr>
        <p:spPr>
          <a:xfrm>
            <a:off x="514443" y="1161739"/>
            <a:ext cx="7716470" cy="3976777"/>
          </a:xfrm>
        </p:spPr>
        <p:txBody>
          <a:bodyPr/>
          <a:lstStyle/>
          <a:p>
            <a:pPr algn="just"/>
            <a:r>
              <a:rPr lang="en-US" sz="1800" b="1" dirty="0">
                <a:latin typeface="Arial" panose="020B0604020202020204" pitchFamily="34" charset="0"/>
                <a:cs typeface="Arial" panose="020B0604020202020204" pitchFamily="34" charset="0"/>
              </a:rPr>
              <a:t>Evaluated the approach against 2 real-world problem domains</a:t>
            </a:r>
          </a:p>
          <a:p>
            <a:pPr marL="0" indent="0" algn="just">
              <a:buNone/>
            </a:pPr>
            <a:endParaRPr lang="en-US" sz="1600" dirty="0">
              <a:latin typeface="Arial" panose="020B0604020202020204" pitchFamily="34" charset="0"/>
              <a:cs typeface="Arial" panose="020B0604020202020204" pitchFamily="34" charset="0"/>
            </a:endParaRPr>
          </a:p>
          <a:p>
            <a:pPr marL="114300" lvl="1" indent="0" algn="just">
              <a:buNone/>
            </a:pPr>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D2930F6-104D-4225-8C4D-7EA7440B94FF}"/>
              </a:ext>
            </a:extLst>
          </p:cNvPr>
          <p:cNvSpPr>
            <a:spLocks noGrp="1"/>
          </p:cNvSpPr>
          <p:nvPr>
            <p:ph type="sldNum" sz="quarter" idx="12"/>
          </p:nvPr>
        </p:nvSpPr>
        <p:spPr/>
        <p:txBody>
          <a:bodyPr/>
          <a:lstStyle/>
          <a:p>
            <a:fld id="{300433A8-B688-449B-9BF8-ABB176901726}" type="slidenum">
              <a:rPr lang="en-US" smtClean="0"/>
              <a:pPr/>
              <a:t>10</a:t>
            </a:fld>
            <a:endParaRPr lang="en-US" dirty="0"/>
          </a:p>
        </p:txBody>
      </p:sp>
      <p:pic>
        <p:nvPicPr>
          <p:cNvPr id="9" name="Picture 8">
            <a:extLst>
              <a:ext uri="{FF2B5EF4-FFF2-40B4-BE49-F238E27FC236}">
                <a16:creationId xmlns:a16="http://schemas.microsoft.com/office/drawing/2014/main" id="{EFED3108-29DB-4801-8847-76173CA4AF16}"/>
              </a:ext>
            </a:extLst>
          </p:cNvPr>
          <p:cNvPicPr>
            <a:picLocks noChangeAspect="1"/>
          </p:cNvPicPr>
          <p:nvPr/>
        </p:nvPicPr>
        <p:blipFill>
          <a:blip r:embed="rId3"/>
          <a:stretch>
            <a:fillRect/>
          </a:stretch>
        </p:blipFill>
        <p:spPr>
          <a:xfrm>
            <a:off x="415397" y="2165196"/>
            <a:ext cx="3991629" cy="2520000"/>
          </a:xfrm>
          <a:prstGeom prst="rect">
            <a:avLst/>
          </a:prstGeom>
        </p:spPr>
      </p:pic>
      <p:sp>
        <p:nvSpPr>
          <p:cNvPr id="12" name="Rectangle: Rounded Corners 11">
            <a:extLst>
              <a:ext uri="{FF2B5EF4-FFF2-40B4-BE49-F238E27FC236}">
                <a16:creationId xmlns:a16="http://schemas.microsoft.com/office/drawing/2014/main" id="{0DA26CCF-6B85-490E-925E-594C3232B601}"/>
              </a:ext>
            </a:extLst>
          </p:cNvPr>
          <p:cNvSpPr/>
          <p:nvPr/>
        </p:nvSpPr>
        <p:spPr>
          <a:xfrm>
            <a:off x="1953853" y="3952323"/>
            <a:ext cx="1605506" cy="55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81AFFE8F-48D9-4449-B7FB-4514133ED3A9}"/>
              </a:ext>
            </a:extLst>
          </p:cNvPr>
          <p:cNvPicPr>
            <a:picLocks noChangeAspect="1"/>
          </p:cNvPicPr>
          <p:nvPr/>
        </p:nvPicPr>
        <p:blipFill>
          <a:blip r:embed="rId4"/>
          <a:stretch>
            <a:fillRect/>
          </a:stretch>
        </p:blipFill>
        <p:spPr>
          <a:xfrm>
            <a:off x="4884270" y="2165196"/>
            <a:ext cx="3844333" cy="2520000"/>
          </a:xfrm>
          <a:prstGeom prst="rect">
            <a:avLst/>
          </a:prstGeom>
        </p:spPr>
      </p:pic>
      <p:sp>
        <p:nvSpPr>
          <p:cNvPr id="14" name="Rectangle: Rounded Corners 13">
            <a:extLst>
              <a:ext uri="{FF2B5EF4-FFF2-40B4-BE49-F238E27FC236}">
                <a16:creationId xmlns:a16="http://schemas.microsoft.com/office/drawing/2014/main" id="{66F89F98-E1AF-47BE-B406-9E7CEA22A254}"/>
              </a:ext>
            </a:extLst>
          </p:cNvPr>
          <p:cNvSpPr/>
          <p:nvPr/>
        </p:nvSpPr>
        <p:spPr>
          <a:xfrm>
            <a:off x="6042575" y="3929411"/>
            <a:ext cx="1854516" cy="55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C571A21-286B-4496-ACC5-073C585C5F6A}"/>
              </a:ext>
            </a:extLst>
          </p:cNvPr>
          <p:cNvSpPr/>
          <p:nvPr/>
        </p:nvSpPr>
        <p:spPr>
          <a:xfrm>
            <a:off x="415397" y="1650239"/>
            <a:ext cx="3642521" cy="369332"/>
          </a:xfrm>
          <a:prstGeom prst="rect">
            <a:avLst/>
          </a:prstGeom>
          <a:solidFill>
            <a:schemeClr val="bg1"/>
          </a:solidFill>
          <a:ln>
            <a:solidFill>
              <a:schemeClr val="accent1"/>
            </a:solidFill>
          </a:ln>
        </p:spPr>
        <p:txBody>
          <a:bodyPr wrap="square">
            <a:spAutoFit/>
          </a:bodyPr>
          <a:lstStyle/>
          <a:p>
            <a:r>
              <a:rPr lang="en-SG" b="1" dirty="0">
                <a:latin typeface="Arial" panose="020B0604020202020204" pitchFamily="34" charset="0"/>
                <a:cs typeface="Arial" panose="020B0604020202020204" pitchFamily="34" charset="0"/>
              </a:rPr>
              <a:t>SDDP</a:t>
            </a:r>
            <a:endParaRPr lang="en-SG"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5E52295-702C-4F68-935A-B29DEB39E0D6}"/>
              </a:ext>
            </a:extLst>
          </p:cNvPr>
          <p:cNvSpPr/>
          <p:nvPr/>
        </p:nvSpPr>
        <p:spPr>
          <a:xfrm>
            <a:off x="4884270" y="1656501"/>
            <a:ext cx="3642521" cy="369332"/>
          </a:xfrm>
          <a:prstGeom prst="rect">
            <a:avLst/>
          </a:prstGeom>
          <a:solidFill>
            <a:schemeClr val="bg1"/>
          </a:solidFill>
          <a:ln>
            <a:solidFill>
              <a:schemeClr val="accent1"/>
            </a:solidFill>
          </a:ln>
        </p:spPr>
        <p:txBody>
          <a:bodyPr wrap="square">
            <a:spAutoFit/>
          </a:bodyPr>
          <a:lstStyle/>
          <a:p>
            <a:r>
              <a:rPr lang="en-SG" b="1" dirty="0">
                <a:latin typeface="Arial" panose="020B0604020202020204" pitchFamily="34" charset="0"/>
                <a:cs typeface="Arial" panose="020B0604020202020204" pitchFamily="34" charset="0"/>
              </a:rPr>
              <a:t>DPRP</a:t>
            </a:r>
            <a:endParaRPr lang="en-SG"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B355512-91D8-4AA9-82C9-C1586A1DB186}"/>
              </a:ext>
            </a:extLst>
          </p:cNvPr>
          <p:cNvSpPr/>
          <p:nvPr/>
        </p:nvSpPr>
        <p:spPr>
          <a:xfrm>
            <a:off x="560261" y="4897736"/>
            <a:ext cx="3846765" cy="307777"/>
          </a:xfrm>
          <a:prstGeom prst="rect">
            <a:avLst/>
          </a:prstGeom>
          <a:noFill/>
          <a:ln>
            <a:solidFill>
              <a:schemeClr val="accent1"/>
            </a:solidFill>
            <a:prstDash val="dash"/>
          </a:ln>
        </p:spPr>
        <p:txBody>
          <a:bodyPr wrap="square">
            <a:spAutoFit/>
          </a:bodyPr>
          <a:lstStyle/>
          <a:p>
            <a:r>
              <a:rPr lang="en-US" sz="1400" dirty="0">
                <a:latin typeface="Arial" panose="020B0604020202020204" pitchFamily="34" charset="0"/>
                <a:cs typeface="Arial" panose="020B0604020202020204" pitchFamily="34" charset="0"/>
              </a:rPr>
              <a:t>Simulated Annealing as rerouting heuristic</a:t>
            </a:r>
          </a:p>
        </p:txBody>
      </p:sp>
      <p:sp>
        <p:nvSpPr>
          <p:cNvPr id="18" name="Rectangle 17">
            <a:extLst>
              <a:ext uri="{FF2B5EF4-FFF2-40B4-BE49-F238E27FC236}">
                <a16:creationId xmlns:a16="http://schemas.microsoft.com/office/drawing/2014/main" id="{0CF0B344-249C-4658-B8B0-8B5DFA5F5955}"/>
              </a:ext>
            </a:extLst>
          </p:cNvPr>
          <p:cNvSpPr/>
          <p:nvPr/>
        </p:nvSpPr>
        <p:spPr>
          <a:xfrm>
            <a:off x="5046450" y="4896247"/>
            <a:ext cx="3846765" cy="523220"/>
          </a:xfrm>
          <a:prstGeom prst="rect">
            <a:avLst/>
          </a:prstGeom>
          <a:noFill/>
          <a:ln>
            <a:solidFill>
              <a:schemeClr val="accent1"/>
            </a:solidFill>
            <a:prstDash val="dash"/>
          </a:ln>
        </p:spPr>
        <p:txBody>
          <a:bodyPr wrap="square">
            <a:spAutoFit/>
          </a:bodyPr>
          <a:lstStyle/>
          <a:p>
            <a:r>
              <a:rPr lang="en-US" sz="1400" dirty="0">
                <a:latin typeface="Arial" panose="020B0604020202020204" pitchFamily="34" charset="0"/>
                <a:cs typeface="Arial" panose="020B0604020202020204" pitchFamily="34" charset="0"/>
              </a:rPr>
              <a:t>Rescheduling heuristic based on ejection chains</a:t>
            </a:r>
          </a:p>
        </p:txBody>
      </p:sp>
      <p:sp>
        <p:nvSpPr>
          <p:cNvPr id="3" name="Footer Placeholder 2">
            <a:extLst>
              <a:ext uri="{FF2B5EF4-FFF2-40B4-BE49-F238E27FC236}">
                <a16:creationId xmlns:a16="http://schemas.microsoft.com/office/drawing/2014/main" id="{66B6BADD-4C91-74C6-768E-F8B146A63A99}"/>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DYNAMIC</a:t>
            </a:r>
          </a:p>
        </p:txBody>
      </p:sp>
    </p:spTree>
    <p:extLst>
      <p:ext uri="{BB962C8B-B14F-4D97-AF65-F5344CB8AC3E}">
        <p14:creationId xmlns:p14="http://schemas.microsoft.com/office/powerpoint/2010/main" val="163716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2"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32E79B-5840-FD2F-1671-C793B1E4A8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01041" y="1456399"/>
            <a:ext cx="3698825" cy="3420824"/>
          </a:xfrm>
          <a:prstGeom prst="rect">
            <a:avLst/>
          </a:prstGeom>
          <a:noFill/>
          <a:ln>
            <a:noFill/>
          </a:ln>
        </p:spPr>
      </p:pic>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EXPERIMENTS</a:t>
            </a:r>
          </a:p>
        </p:txBody>
      </p:sp>
      <p:sp>
        <p:nvSpPr>
          <p:cNvPr id="7" name="Content Placeholder 6"/>
          <p:cNvSpPr>
            <a:spLocks noGrp="1"/>
          </p:cNvSpPr>
          <p:nvPr>
            <p:ph sz="quarter" idx="13"/>
          </p:nvPr>
        </p:nvSpPr>
        <p:spPr>
          <a:xfrm>
            <a:off x="490651" y="1161739"/>
            <a:ext cx="5111080" cy="3976777"/>
          </a:xfrm>
        </p:spPr>
        <p:txBody>
          <a:bodyPr/>
          <a:lstStyle/>
          <a:p>
            <a:pPr algn="just"/>
            <a:r>
              <a:rPr lang="en-SG" sz="2000" b="1" dirty="0">
                <a:latin typeface="Arial" panose="020B0604020202020204" pitchFamily="34" charset="0"/>
                <a:cs typeface="Arial" panose="020B0604020202020204" pitchFamily="34" charset="0"/>
              </a:rPr>
              <a:t>Outperform the following benchmark algorithms</a:t>
            </a:r>
          </a:p>
          <a:p>
            <a:pPr lvl="1" algn="just"/>
            <a:r>
              <a:rPr lang="en-US" sz="1800" dirty="0">
                <a:latin typeface="Arial" panose="020B0604020202020204" pitchFamily="34" charset="0"/>
                <a:cs typeface="Arial" panose="020B0604020202020204" pitchFamily="34" charset="0"/>
              </a:rPr>
              <a:t>Approximate Value Iteration (AVI)</a:t>
            </a:r>
            <a:r>
              <a:rPr lang="en-US" sz="1800" baseline="30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(offline)</a:t>
            </a:r>
          </a:p>
          <a:p>
            <a:pPr lvl="1" algn="just"/>
            <a:r>
              <a:rPr lang="en-US" sz="1800" dirty="0">
                <a:latin typeface="Arial" panose="020B0604020202020204" pitchFamily="34" charset="0"/>
                <a:cs typeface="Arial" panose="020B0604020202020204" pitchFamily="34" charset="0"/>
              </a:rPr>
              <a:t>Multiple Scenario Approach (MSA)</a:t>
            </a:r>
            <a:r>
              <a:rPr lang="en-US" sz="1800" baseline="30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(online)</a:t>
            </a:r>
          </a:p>
          <a:p>
            <a:pPr lvl="1" algn="just"/>
            <a:r>
              <a:rPr lang="en-US" sz="1800" dirty="0">
                <a:latin typeface="Arial" panose="020B0604020202020204" pitchFamily="34" charset="0"/>
                <a:cs typeface="Arial" panose="020B0604020202020204" pitchFamily="34" charset="0"/>
              </a:rPr>
              <a:t>Two-Stage Approach (</a:t>
            </a:r>
            <a:r>
              <a:rPr lang="en-US" sz="1800" i="1" dirty="0">
                <a:latin typeface="Arial" panose="020B0604020202020204" pitchFamily="34" charset="0"/>
                <a:cs typeface="Arial" panose="020B0604020202020204" pitchFamily="34" charset="0"/>
              </a:rPr>
              <a:t>RL</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Myopic</a:t>
            </a:r>
          </a:p>
          <a:p>
            <a:pPr algn="just"/>
            <a:r>
              <a:rPr lang="en-US" sz="2000" b="1" dirty="0">
                <a:latin typeface="Arial" panose="020B0604020202020204" pitchFamily="34" charset="0"/>
                <a:cs typeface="Arial" panose="020B0604020202020204" pitchFamily="34" charset="0"/>
              </a:rPr>
              <a:t>Our performance is comparable with those in the literature </a:t>
            </a:r>
            <a:r>
              <a:rPr lang="en-US" sz="2000" b="1" baseline="30000" dirty="0">
                <a:latin typeface="Arial" panose="020B0604020202020204" pitchFamily="34" charset="0"/>
                <a:cs typeface="Arial" panose="020B0604020202020204" pitchFamily="34" charset="0"/>
              </a:rPr>
              <a:t>[1]</a:t>
            </a:r>
            <a:r>
              <a:rPr lang="en-US" sz="2000" b="1" dirty="0">
                <a:latin typeface="Arial" panose="020B0604020202020204" pitchFamily="34" charset="0"/>
                <a:cs typeface="Arial" panose="020B0604020202020204" pitchFamily="34" charset="0"/>
              </a:rPr>
              <a:t> </a:t>
            </a:r>
          </a:p>
          <a:p>
            <a:pPr algn="just"/>
            <a:r>
              <a:rPr lang="en-US" sz="2000" dirty="0">
                <a:latin typeface="Arial" panose="020B0604020202020204" pitchFamily="34" charset="0"/>
                <a:cs typeface="Arial" panose="020B0604020202020204" pitchFamily="34" charset="0"/>
              </a:rPr>
              <a:t>For moderately-sized customers (&gt;20), other works managed to achieve improvements in the </a:t>
            </a:r>
            <a:r>
              <a:rPr lang="en-US" sz="2000" b="1" dirty="0">
                <a:latin typeface="Arial" panose="020B0604020202020204" pitchFamily="34" charset="0"/>
                <a:cs typeface="Arial" panose="020B0604020202020204" pitchFamily="34" charset="0"/>
              </a:rPr>
              <a:t>region of 5% to 10%.</a:t>
            </a:r>
          </a:p>
          <a:p>
            <a:pPr algn="just"/>
            <a:endParaRPr lang="en-US" sz="2000" b="1" dirty="0">
              <a:latin typeface="Arial" panose="020B0604020202020204" pitchFamily="34" charset="0"/>
              <a:cs typeface="Arial" panose="020B0604020202020204" pitchFamily="34" charset="0"/>
            </a:endParaRPr>
          </a:p>
          <a:p>
            <a:pPr algn="just"/>
            <a:endParaRPr lang="en-SG" sz="2000" b="1" dirty="0">
              <a:latin typeface="Arial" panose="020B0604020202020204" pitchFamily="34" charset="0"/>
              <a:cs typeface="Arial" panose="020B0604020202020204" pitchFamily="34" charset="0"/>
            </a:endParaRPr>
          </a:p>
          <a:p>
            <a:pPr lvl="1" algn="just"/>
            <a:endParaRPr lang="en-SG" sz="1800" dirty="0">
              <a:latin typeface="Arial" panose="020B0604020202020204" pitchFamily="34" charset="0"/>
              <a:cs typeface="Arial" panose="020B0604020202020204" pitchFamily="34" charset="0"/>
            </a:endParaRPr>
          </a:p>
          <a:p>
            <a:pPr lvl="1" algn="just"/>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11</a:t>
            </a:fld>
            <a:endParaRPr lang="en-US" dirty="0"/>
          </a:p>
        </p:txBody>
      </p:sp>
      <p:sp>
        <p:nvSpPr>
          <p:cNvPr id="3" name="Footer Placeholder 2">
            <a:extLst>
              <a:ext uri="{FF2B5EF4-FFF2-40B4-BE49-F238E27FC236}">
                <a16:creationId xmlns:a16="http://schemas.microsoft.com/office/drawing/2014/main" id="{D51223A6-18EF-F499-31E2-3B4BCC560A4C}"/>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DYNAMIC</a:t>
            </a:r>
          </a:p>
        </p:txBody>
      </p:sp>
      <p:sp>
        <p:nvSpPr>
          <p:cNvPr id="11" name="Oval 10">
            <a:extLst>
              <a:ext uri="{FF2B5EF4-FFF2-40B4-BE49-F238E27FC236}">
                <a16:creationId xmlns:a16="http://schemas.microsoft.com/office/drawing/2014/main" id="{3F112F7A-7AC7-894D-A1A3-6B1D18A1E2EE}"/>
              </a:ext>
            </a:extLst>
          </p:cNvPr>
          <p:cNvSpPr/>
          <p:nvPr/>
        </p:nvSpPr>
        <p:spPr>
          <a:xfrm>
            <a:off x="6421507" y="3791214"/>
            <a:ext cx="2245873" cy="728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13">
            <a:extLst>
              <a:ext uri="{FF2B5EF4-FFF2-40B4-BE49-F238E27FC236}">
                <a16:creationId xmlns:a16="http://schemas.microsoft.com/office/drawing/2014/main" id="{D627453A-7857-E344-2D19-767DD87457A3}"/>
              </a:ext>
            </a:extLst>
          </p:cNvPr>
          <p:cNvSpPr/>
          <p:nvPr/>
        </p:nvSpPr>
        <p:spPr>
          <a:xfrm>
            <a:off x="5846434" y="4877223"/>
            <a:ext cx="3242858" cy="646331"/>
          </a:xfrm>
          <a:prstGeom prst="rect">
            <a:avLst/>
          </a:prstGeom>
        </p:spPr>
        <p:txBody>
          <a:bodyPr wrap="square">
            <a:spAutoFit/>
          </a:bodyPr>
          <a:lstStyle/>
          <a:p>
            <a:r>
              <a:rPr lang="en-US" sz="900" b="1" baseline="30000" dirty="0">
                <a:latin typeface="Arial" panose="020B0604020202020204" pitchFamily="34" charset="0"/>
                <a:cs typeface="Arial" panose="020B0604020202020204" pitchFamily="34" charset="0"/>
              </a:rPr>
              <a:t>[1]</a:t>
            </a:r>
            <a:r>
              <a:rPr lang="en-US" sz="900" i="1" dirty="0">
                <a:latin typeface="Arial" panose="020B0604020202020204" pitchFamily="34" charset="0"/>
                <a:cs typeface="Arial" panose="020B0604020202020204" pitchFamily="34" charset="0"/>
              </a:rPr>
              <a:t> U. </a:t>
            </a:r>
            <a:r>
              <a:rPr lang="en-US" sz="900" i="1" dirty="0" err="1">
                <a:latin typeface="Arial" panose="020B0604020202020204" pitchFamily="34" charset="0"/>
                <a:cs typeface="Arial" panose="020B0604020202020204" pitchFamily="34" charset="0"/>
              </a:rPr>
              <a:t>Ritzinger</a:t>
            </a:r>
            <a:r>
              <a:rPr lang="en-US" sz="900" i="1" dirty="0">
                <a:latin typeface="Arial" panose="020B0604020202020204" pitchFamily="34" charset="0"/>
                <a:cs typeface="Arial" panose="020B0604020202020204" pitchFamily="34" charset="0"/>
              </a:rPr>
              <a:t>, J. </a:t>
            </a:r>
            <a:r>
              <a:rPr lang="en-US" sz="900" i="1" dirty="0" err="1">
                <a:latin typeface="Arial" panose="020B0604020202020204" pitchFamily="34" charset="0"/>
                <a:cs typeface="Arial" panose="020B0604020202020204" pitchFamily="34" charset="0"/>
              </a:rPr>
              <a:t>Puchinger</a:t>
            </a:r>
            <a:r>
              <a:rPr lang="en-US" sz="900" i="1" dirty="0">
                <a:latin typeface="Arial" panose="020B0604020202020204" pitchFamily="34" charset="0"/>
                <a:cs typeface="Arial" panose="020B0604020202020204" pitchFamily="34" charset="0"/>
              </a:rPr>
              <a:t>, and R. F. </a:t>
            </a:r>
            <a:r>
              <a:rPr lang="en-US" sz="900" i="1" dirty="0" err="1">
                <a:latin typeface="Arial" panose="020B0604020202020204" pitchFamily="34" charset="0"/>
                <a:cs typeface="Arial" panose="020B0604020202020204" pitchFamily="34" charset="0"/>
              </a:rPr>
              <a:t>Hartl</a:t>
            </a:r>
            <a:r>
              <a:rPr lang="en-US" sz="900" i="1" dirty="0">
                <a:latin typeface="Arial" panose="020B0604020202020204" pitchFamily="34" charset="0"/>
                <a:cs typeface="Arial" panose="020B0604020202020204" pitchFamily="34" charset="0"/>
              </a:rPr>
              <a:t>, “A survey on dynamic and stochastic vehicle routing problems”, International Journal of Production Research, vol. 54, no. 1, pp. 215–231, 2016. </a:t>
            </a:r>
          </a:p>
        </p:txBody>
      </p:sp>
    </p:spTree>
    <p:extLst>
      <p:ext uri="{BB962C8B-B14F-4D97-AF65-F5344CB8AC3E}">
        <p14:creationId xmlns:p14="http://schemas.microsoft.com/office/powerpoint/2010/main" val="302784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024C61-F6BF-4DC9-88D2-3F0484C474C9}"/>
              </a:ext>
            </a:extLst>
          </p:cNvPr>
          <p:cNvSpPr>
            <a:spLocks noGrp="1"/>
          </p:cNvSpPr>
          <p:nvPr>
            <p:ph type="ctrTitle"/>
          </p:nvPr>
        </p:nvSpPr>
        <p:spPr/>
        <p:txBody>
          <a:bodyPr/>
          <a:lstStyle/>
          <a:p>
            <a:r>
              <a:rPr lang="en-SG" dirty="0"/>
              <a:t>COORDINATING MULTI-AGENT ROUTING AND SCHEDULING</a:t>
            </a:r>
          </a:p>
        </p:txBody>
      </p:sp>
      <p:sp>
        <p:nvSpPr>
          <p:cNvPr id="7" name="Subtitle 6">
            <a:extLst>
              <a:ext uri="{FF2B5EF4-FFF2-40B4-BE49-F238E27FC236}">
                <a16:creationId xmlns:a16="http://schemas.microsoft.com/office/drawing/2014/main" id="{B053B31A-8AC3-4A54-A73A-811951EC7513}"/>
              </a:ext>
            </a:extLst>
          </p:cNvPr>
          <p:cNvSpPr>
            <a:spLocks noGrp="1"/>
          </p:cNvSpPr>
          <p:nvPr>
            <p:ph type="subTitle" idx="1"/>
          </p:nvPr>
        </p:nvSpPr>
        <p:spPr>
          <a:xfrm>
            <a:off x="457200" y="2666378"/>
            <a:ext cx="6248400" cy="1444514"/>
          </a:xfrm>
        </p:spPr>
        <p:txBody>
          <a:bodyPr>
            <a:normAutofit/>
          </a:bodyPr>
          <a:lstStyle/>
          <a:p>
            <a:r>
              <a:rPr lang="en-SG" b="1" dirty="0"/>
              <a:t>MOTIVATING PROBLEM</a:t>
            </a:r>
          </a:p>
          <a:p>
            <a:r>
              <a:rPr lang="en-SG" b="1" dirty="0"/>
              <a:t>PROPOSED APPROACH</a:t>
            </a:r>
          </a:p>
          <a:p>
            <a:r>
              <a:rPr lang="en-SG" b="1" dirty="0"/>
              <a:t>EVALUATION</a:t>
            </a:r>
          </a:p>
          <a:p>
            <a:endParaRPr lang="en-US" b="1" dirty="0"/>
          </a:p>
        </p:txBody>
      </p:sp>
      <p:sp>
        <p:nvSpPr>
          <p:cNvPr id="4" name="Slide Number Placeholder 3">
            <a:extLst>
              <a:ext uri="{FF2B5EF4-FFF2-40B4-BE49-F238E27FC236}">
                <a16:creationId xmlns:a16="http://schemas.microsoft.com/office/drawing/2014/main" id="{E9FBE9B4-3633-4388-AFE0-3FB6905CF227}"/>
              </a:ext>
            </a:extLst>
          </p:cNvPr>
          <p:cNvSpPr>
            <a:spLocks noGrp="1"/>
          </p:cNvSpPr>
          <p:nvPr>
            <p:ph type="sldNum" sz="quarter" idx="4294967295"/>
          </p:nvPr>
        </p:nvSpPr>
        <p:spPr>
          <a:xfrm>
            <a:off x="8688388" y="5443538"/>
            <a:ext cx="455612" cy="271462"/>
          </a:xfrm>
        </p:spPr>
        <p:txBody>
          <a:bodyPr/>
          <a:lstStyle/>
          <a:p>
            <a:fld id="{300433A8-B688-449B-9BF8-ABB176901726}" type="slidenum">
              <a:rPr lang="en-US" smtClean="0"/>
              <a:pPr/>
              <a:t>12</a:t>
            </a:fld>
            <a:endParaRPr lang="en-US" dirty="0"/>
          </a:p>
        </p:txBody>
      </p:sp>
    </p:spTree>
    <p:extLst>
      <p:ext uri="{BB962C8B-B14F-4D97-AF65-F5344CB8AC3E}">
        <p14:creationId xmlns:p14="http://schemas.microsoft.com/office/powerpoint/2010/main" val="413130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MOTIVATING PROBLEM</a:t>
            </a:r>
          </a:p>
        </p:txBody>
      </p:sp>
      <p:sp>
        <p:nvSpPr>
          <p:cNvPr id="7" name="Content Placeholder 6"/>
          <p:cNvSpPr>
            <a:spLocks noGrp="1"/>
          </p:cNvSpPr>
          <p:nvPr>
            <p:ph sz="quarter" idx="13"/>
          </p:nvPr>
        </p:nvSpPr>
        <p:spPr>
          <a:xfrm>
            <a:off x="490650" y="1161740"/>
            <a:ext cx="7716470" cy="1529252"/>
          </a:xfrm>
        </p:spPr>
        <p:txBody>
          <a:bodyPr/>
          <a:lstStyle/>
          <a:p>
            <a:pPr algn="just"/>
            <a:r>
              <a:rPr lang="en-US" sz="2000" b="1" dirty="0">
                <a:latin typeface="Arial" panose="020B0604020202020204" pitchFamily="34" charset="0"/>
                <a:cs typeface="Arial" panose="020B0604020202020204" pitchFamily="34" charset="0"/>
              </a:rPr>
              <a:t>Multi-LSP VRP with Location Congestion (ML-VRPLC)</a:t>
            </a:r>
          </a:p>
          <a:p>
            <a:pPr lvl="1" algn="just"/>
            <a:r>
              <a:rPr lang="en-US" sz="1800" dirty="0">
                <a:latin typeface="Arial" panose="020B0604020202020204" pitchFamily="34" charset="0"/>
                <a:cs typeface="Arial" panose="020B0604020202020204" pitchFamily="34" charset="0"/>
              </a:rPr>
              <a:t>A multi-agent variant of VRP with Pickup and Delivery (VRPPDTW) with cumulative resource constraint at each location</a:t>
            </a:r>
            <a:r>
              <a:rPr lang="en-SG" sz="1800" b="1" baseline="30000" dirty="0">
                <a:latin typeface="Arial" panose="020B0604020202020204" pitchFamily="34" charset="0"/>
                <a:cs typeface="Arial" panose="020B0604020202020204" pitchFamily="34" charset="0"/>
              </a:rPr>
              <a:t>[1]</a:t>
            </a:r>
            <a:endParaRPr lang="en-US" sz="1800" b="1"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13</a:t>
            </a:fld>
            <a:endParaRPr lang="en-US" dirty="0"/>
          </a:p>
        </p:txBody>
      </p:sp>
      <p:pic>
        <p:nvPicPr>
          <p:cNvPr id="3" name="Picture 2">
            <a:extLst>
              <a:ext uri="{FF2B5EF4-FFF2-40B4-BE49-F238E27FC236}">
                <a16:creationId xmlns:a16="http://schemas.microsoft.com/office/drawing/2014/main" id="{46CE0727-2252-40F4-B72C-4C5CBD6C1BE9}"/>
              </a:ext>
            </a:extLst>
          </p:cNvPr>
          <p:cNvPicPr>
            <a:picLocks noChangeAspect="1"/>
          </p:cNvPicPr>
          <p:nvPr/>
        </p:nvPicPr>
        <p:blipFill>
          <a:blip r:embed="rId3"/>
          <a:stretch>
            <a:fillRect/>
          </a:stretch>
        </p:blipFill>
        <p:spPr>
          <a:xfrm>
            <a:off x="1468604" y="2095632"/>
            <a:ext cx="5347939" cy="3063768"/>
          </a:xfrm>
          <a:prstGeom prst="rect">
            <a:avLst/>
          </a:prstGeom>
        </p:spPr>
      </p:pic>
      <p:sp>
        <p:nvSpPr>
          <p:cNvPr id="29" name="Rectangle 28">
            <a:extLst>
              <a:ext uri="{FF2B5EF4-FFF2-40B4-BE49-F238E27FC236}">
                <a16:creationId xmlns:a16="http://schemas.microsoft.com/office/drawing/2014/main" id="{464FC478-B25B-4250-9D2C-915B2B92C3F7}"/>
              </a:ext>
            </a:extLst>
          </p:cNvPr>
          <p:cNvSpPr/>
          <p:nvPr/>
        </p:nvSpPr>
        <p:spPr>
          <a:xfrm>
            <a:off x="6816543" y="3515061"/>
            <a:ext cx="2171149" cy="830997"/>
          </a:xfrm>
          <a:prstGeom prst="rect">
            <a:avLst/>
          </a:prstGeom>
          <a:noFill/>
        </p:spPr>
        <p:txBody>
          <a:bodyPr wrap="square">
            <a:spAutoFit/>
          </a:bodyPr>
          <a:lstStyle/>
          <a:p>
            <a:pPr algn="ctr"/>
            <a:r>
              <a:rPr lang="en-SG" sz="1200" b="1" dirty="0">
                <a:latin typeface="Arial" panose="020B0604020202020204" pitchFamily="34" charset="0"/>
                <a:cs typeface="Arial" panose="020B0604020202020204" pitchFamily="34" charset="0"/>
              </a:rPr>
              <a:t>Multiple independent LSPs </a:t>
            </a:r>
            <a:r>
              <a:rPr lang="en-SG" sz="1200" dirty="0">
                <a:latin typeface="Arial" panose="020B0604020202020204" pitchFamily="34" charset="0"/>
                <a:cs typeface="Arial" panose="020B0604020202020204" pitchFamily="34" charset="0"/>
              </a:rPr>
              <a:t>with their own fleets of vehicles and list of pickup delivery tasks</a:t>
            </a:r>
            <a:endParaRPr lang="en-US" sz="12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E5A4F0B-6580-4BB0-BE91-DC5107477965}"/>
              </a:ext>
            </a:extLst>
          </p:cNvPr>
          <p:cNvSpPr/>
          <p:nvPr/>
        </p:nvSpPr>
        <p:spPr>
          <a:xfrm>
            <a:off x="326070" y="2367826"/>
            <a:ext cx="2148827" cy="646331"/>
          </a:xfrm>
          <a:prstGeom prst="rect">
            <a:avLst/>
          </a:prstGeom>
          <a:noFill/>
        </p:spPr>
        <p:txBody>
          <a:bodyPr wrap="square">
            <a:spAutoFit/>
          </a:bodyPr>
          <a:lstStyle/>
          <a:p>
            <a:pPr algn="ctr"/>
            <a:r>
              <a:rPr lang="en-SG" sz="1200" dirty="0">
                <a:latin typeface="Arial" panose="020B0604020202020204" pitchFamily="34" charset="0"/>
                <a:cs typeface="Arial" panose="020B0604020202020204" pitchFamily="34" charset="0"/>
              </a:rPr>
              <a:t>Retail / Commercial / Warehouse Locations with </a:t>
            </a:r>
            <a:r>
              <a:rPr lang="en-SG" sz="1200" b="1" dirty="0">
                <a:latin typeface="Arial" panose="020B0604020202020204" pitchFamily="34" charset="0"/>
                <a:cs typeface="Arial" panose="020B0604020202020204" pitchFamily="34" charset="0"/>
              </a:rPr>
              <a:t>limited parking bays</a:t>
            </a:r>
            <a:endParaRPr lang="en-US" sz="12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7845467-6745-4DCF-AF2F-3129A6A0E544}"/>
              </a:ext>
            </a:extLst>
          </p:cNvPr>
          <p:cNvSpPr txBox="1"/>
          <p:nvPr/>
        </p:nvSpPr>
        <p:spPr>
          <a:xfrm>
            <a:off x="457200" y="5269197"/>
            <a:ext cx="7740263" cy="384721"/>
          </a:xfrm>
          <a:prstGeom prst="rect">
            <a:avLst/>
          </a:prstGeom>
          <a:noFill/>
        </p:spPr>
        <p:txBody>
          <a:bodyPr wrap="square" rtlCol="0">
            <a:spAutoFit/>
          </a:bodyPr>
          <a:lstStyle/>
          <a:p>
            <a:r>
              <a:rPr lang="en-US" sz="1000" b="1" baseline="30000" dirty="0">
                <a:latin typeface="Arial" panose="020B0604020202020204" pitchFamily="34" charset="0"/>
                <a:cs typeface="Arial" panose="020B0604020202020204" pitchFamily="34" charset="0"/>
              </a:rPr>
              <a:t>[1]</a:t>
            </a:r>
            <a:r>
              <a:rPr lang="en-US" sz="1000" i="1"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E. Lam and P. Van </a:t>
            </a:r>
            <a:r>
              <a:rPr lang="en-US" sz="900" i="1" dirty="0" err="1">
                <a:latin typeface="Arial" panose="020B0604020202020204" pitchFamily="34" charset="0"/>
                <a:cs typeface="Arial" panose="020B0604020202020204" pitchFamily="34" charset="0"/>
              </a:rPr>
              <a:t>Hentenryck</a:t>
            </a:r>
            <a:r>
              <a:rPr lang="en-US" sz="900" i="1" dirty="0">
                <a:latin typeface="Arial" panose="020B0604020202020204" pitchFamily="34" charset="0"/>
                <a:cs typeface="Arial" panose="020B0604020202020204" pitchFamily="34" charset="0"/>
              </a:rPr>
              <a:t>, “A branch-and-price-and-check model for the vehicle routing problem with location congestion”, Constraints, vol. 21,no. 3, pp. 394–412, 2016</a:t>
            </a:r>
          </a:p>
        </p:txBody>
      </p:sp>
      <p:sp>
        <p:nvSpPr>
          <p:cNvPr id="4" name="Footer Placeholder 2">
            <a:extLst>
              <a:ext uri="{FF2B5EF4-FFF2-40B4-BE49-F238E27FC236}">
                <a16:creationId xmlns:a16="http://schemas.microsoft.com/office/drawing/2014/main" id="{BAA29C4B-F84F-0391-BC7D-545F7CFE3993}"/>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311328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9" grpId="0"/>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CONTRIBUTION TO EXISTING RESEARCH</a:t>
            </a:r>
          </a:p>
        </p:txBody>
      </p:sp>
      <p:sp>
        <p:nvSpPr>
          <p:cNvPr id="7" name="Content Placeholder 6"/>
          <p:cNvSpPr>
            <a:spLocks noGrp="1"/>
          </p:cNvSpPr>
          <p:nvPr>
            <p:ph sz="quarter" idx="13"/>
          </p:nvPr>
        </p:nvSpPr>
        <p:spPr>
          <a:xfrm>
            <a:off x="490650" y="1161739"/>
            <a:ext cx="4081350" cy="3976777"/>
          </a:xfrm>
        </p:spPr>
        <p:txBody>
          <a:bodyPr/>
          <a:lstStyle/>
          <a:p>
            <a:pPr algn="just"/>
            <a:r>
              <a:rPr lang="en-US" sz="2000" b="1" dirty="0">
                <a:latin typeface="Arial" panose="020B0604020202020204" pitchFamily="34" charset="0"/>
                <a:cs typeface="Arial" panose="020B0604020202020204" pitchFamily="34" charset="0"/>
              </a:rPr>
              <a:t>New problem variant </a:t>
            </a:r>
            <a:r>
              <a:rPr lang="en-US" sz="2000" dirty="0">
                <a:latin typeface="Arial" panose="020B0604020202020204" pitchFamily="34" charset="0"/>
                <a:cs typeface="Arial" panose="020B0604020202020204" pitchFamily="34" charset="0"/>
              </a:rPr>
              <a:t>belonging to Intersection between </a:t>
            </a:r>
            <a:r>
              <a:rPr lang="en-US" sz="2000" b="1" dirty="0">
                <a:latin typeface="Arial" panose="020B0604020202020204" pitchFamily="34" charset="0"/>
                <a:cs typeface="Arial" panose="020B0604020202020204" pitchFamily="34" charset="0"/>
              </a:rPr>
              <a:t>Multi-Agent Planning Problem </a:t>
            </a:r>
            <a:r>
              <a:rPr lang="en-US" sz="2000" dirty="0">
                <a:latin typeface="Arial" panose="020B0604020202020204" pitchFamily="34" charset="0"/>
                <a:cs typeface="Arial" panose="020B0604020202020204" pitchFamily="34" charset="0"/>
              </a:rPr>
              <a:t>and </a:t>
            </a:r>
            <a:r>
              <a:rPr lang="en-US" sz="2000" b="1" dirty="0">
                <a:latin typeface="Arial" panose="020B0604020202020204" pitchFamily="34" charset="0"/>
                <a:cs typeface="Arial" panose="020B0604020202020204" pitchFamily="34" charset="0"/>
              </a:rPr>
              <a:t>Multi-Party VRP</a:t>
            </a:r>
          </a:p>
          <a:p>
            <a:pPr algn="just"/>
            <a:endParaRPr lang="en-US" sz="2000" b="1"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14</a:t>
            </a:fld>
            <a:endParaRPr lang="en-US" dirty="0"/>
          </a:p>
        </p:txBody>
      </p:sp>
      <p:sp>
        <p:nvSpPr>
          <p:cNvPr id="12" name="Footer Placeholder 2">
            <a:extLst>
              <a:ext uri="{FF2B5EF4-FFF2-40B4-BE49-F238E27FC236}">
                <a16:creationId xmlns:a16="http://schemas.microsoft.com/office/drawing/2014/main" id="{AB00F4EE-6CCF-4101-B775-3E39F4BB31FA}"/>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
        <p:nvSpPr>
          <p:cNvPr id="4" name="Rectangle 3">
            <a:extLst>
              <a:ext uri="{FF2B5EF4-FFF2-40B4-BE49-F238E27FC236}">
                <a16:creationId xmlns:a16="http://schemas.microsoft.com/office/drawing/2014/main" id="{CAEB7890-876D-CC2B-758F-ADEB62C3F9D8}"/>
              </a:ext>
            </a:extLst>
          </p:cNvPr>
          <p:cNvSpPr/>
          <p:nvPr/>
        </p:nvSpPr>
        <p:spPr>
          <a:xfrm>
            <a:off x="534087" y="4124256"/>
            <a:ext cx="3699353" cy="646331"/>
          </a:xfrm>
          <a:prstGeom prst="rect">
            <a:avLst/>
          </a:prstGeom>
          <a:noFill/>
          <a:ln>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Collaborative VRP</a:t>
            </a:r>
            <a:r>
              <a:rPr lang="en-US" sz="1200" b="1" baseline="30000" dirty="0">
                <a:latin typeface="Arial" panose="020B0604020202020204" pitchFamily="34" charset="0"/>
                <a:cs typeface="Arial" panose="020B0604020202020204" pitchFamily="34" charset="0"/>
              </a:rPr>
              <a:t> [2]</a:t>
            </a:r>
            <a:r>
              <a:rPr lang="en-US" sz="1200" b="1" dirty="0">
                <a:latin typeface="Arial" panose="020B0604020202020204" pitchFamily="34" charset="0"/>
                <a:cs typeface="Arial" panose="020B0604020202020204" pitchFamily="34" charset="0"/>
              </a:rPr>
              <a:t> </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Exchange of goods mainly through auction</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Only applicable if LSPs are collaborative</a:t>
            </a:r>
          </a:p>
        </p:txBody>
      </p:sp>
      <p:sp>
        <p:nvSpPr>
          <p:cNvPr id="6" name="Rectangle 5">
            <a:extLst>
              <a:ext uri="{FF2B5EF4-FFF2-40B4-BE49-F238E27FC236}">
                <a16:creationId xmlns:a16="http://schemas.microsoft.com/office/drawing/2014/main" id="{662A81D6-E25A-7FCF-72CC-636DBD506495}"/>
              </a:ext>
            </a:extLst>
          </p:cNvPr>
          <p:cNvSpPr/>
          <p:nvPr/>
        </p:nvSpPr>
        <p:spPr>
          <a:xfrm>
            <a:off x="534087" y="2437483"/>
            <a:ext cx="3696460" cy="1384995"/>
          </a:xfrm>
          <a:prstGeom prst="rect">
            <a:avLst/>
          </a:prstGeom>
          <a:noFill/>
          <a:ln>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Multi-Agent Planning</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Cooperative vs Non-cooperative</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[1] proposed multi-agent planning approach for loosely-coupled agents </a:t>
            </a:r>
          </a:p>
          <a:p>
            <a:pPr marL="628650" lvl="1"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Assume communication amongst agents</a:t>
            </a:r>
          </a:p>
          <a:p>
            <a:pPr marL="628650" lvl="1"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Not practical for our motivating problem</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Mainly evaluated against benchmark problems</a:t>
            </a:r>
          </a:p>
        </p:txBody>
      </p:sp>
      <p:sp>
        <p:nvSpPr>
          <p:cNvPr id="9" name="TextBox 8">
            <a:extLst>
              <a:ext uri="{FF2B5EF4-FFF2-40B4-BE49-F238E27FC236}">
                <a16:creationId xmlns:a16="http://schemas.microsoft.com/office/drawing/2014/main" id="{A2FA8C65-00EC-E560-FF69-246FE7DB8996}"/>
              </a:ext>
            </a:extLst>
          </p:cNvPr>
          <p:cNvSpPr txBox="1"/>
          <p:nvPr/>
        </p:nvSpPr>
        <p:spPr>
          <a:xfrm>
            <a:off x="457200" y="4938206"/>
            <a:ext cx="8229600" cy="384721"/>
          </a:xfrm>
          <a:prstGeom prst="rect">
            <a:avLst/>
          </a:prstGeom>
          <a:noFill/>
        </p:spPr>
        <p:txBody>
          <a:bodyPr wrap="square" rtlCol="0">
            <a:spAutoFit/>
          </a:bodyPr>
          <a:lstStyle/>
          <a:p>
            <a:r>
              <a:rPr lang="en-US" sz="1000" b="1" baseline="30000" dirty="0">
                <a:latin typeface="Arial" panose="020B0604020202020204" pitchFamily="34" charset="0"/>
                <a:cs typeface="Arial" panose="020B0604020202020204" pitchFamily="34" charset="0"/>
              </a:rPr>
              <a:t>[1]</a:t>
            </a:r>
            <a:r>
              <a:rPr lang="en-US" sz="1000" i="1"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Nissim, R., </a:t>
            </a:r>
            <a:r>
              <a:rPr lang="en-US" sz="900" i="1" dirty="0" err="1">
                <a:latin typeface="Arial" panose="020B0604020202020204" pitchFamily="34" charset="0"/>
                <a:cs typeface="Arial" panose="020B0604020202020204" pitchFamily="34" charset="0"/>
              </a:rPr>
              <a:t>Brafman</a:t>
            </a:r>
            <a:r>
              <a:rPr lang="en-US" sz="900" i="1" dirty="0">
                <a:latin typeface="Arial" panose="020B0604020202020204" pitchFamily="34" charset="0"/>
                <a:cs typeface="Arial" panose="020B0604020202020204" pitchFamily="34" charset="0"/>
              </a:rPr>
              <a:t>, R.I.: Cost-optimal planning by self-interested agents. In: Twenty-Seventh AAAI Conference on Artificial Intelligence</a:t>
            </a:r>
          </a:p>
          <a:p>
            <a:r>
              <a:rPr lang="en-US" sz="900" i="1" dirty="0">
                <a:latin typeface="Arial" panose="020B0604020202020204" pitchFamily="34" charset="0"/>
                <a:cs typeface="Arial" panose="020B0604020202020204" pitchFamily="34" charset="0"/>
              </a:rPr>
              <a:t>(2013).  </a:t>
            </a:r>
          </a:p>
        </p:txBody>
      </p:sp>
      <p:sp>
        <p:nvSpPr>
          <p:cNvPr id="15" name="TextBox 14">
            <a:extLst>
              <a:ext uri="{FF2B5EF4-FFF2-40B4-BE49-F238E27FC236}">
                <a16:creationId xmlns:a16="http://schemas.microsoft.com/office/drawing/2014/main" id="{1F0B94E5-0193-6295-C57B-5B08AE22DBE0}"/>
              </a:ext>
            </a:extLst>
          </p:cNvPr>
          <p:cNvSpPr txBox="1"/>
          <p:nvPr/>
        </p:nvSpPr>
        <p:spPr>
          <a:xfrm>
            <a:off x="457200" y="5269197"/>
            <a:ext cx="7933267" cy="246221"/>
          </a:xfrm>
          <a:prstGeom prst="rect">
            <a:avLst/>
          </a:prstGeom>
          <a:noFill/>
        </p:spPr>
        <p:txBody>
          <a:bodyPr wrap="square" rtlCol="0">
            <a:spAutoFit/>
          </a:bodyPr>
          <a:lstStyle/>
          <a:p>
            <a:r>
              <a:rPr lang="en-US" sz="1000" b="1" baseline="30000" dirty="0">
                <a:latin typeface="Arial" panose="020B0604020202020204" pitchFamily="34" charset="0"/>
                <a:cs typeface="Arial" panose="020B0604020202020204" pitchFamily="34" charset="0"/>
              </a:rPr>
              <a:t>[2]</a:t>
            </a:r>
            <a:r>
              <a:rPr lang="en-US" sz="1000" i="1"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M. </a:t>
            </a:r>
            <a:r>
              <a:rPr lang="en-US" sz="900" i="1" dirty="0" err="1">
                <a:latin typeface="Arial" panose="020B0604020202020204" pitchFamily="34" charset="0"/>
                <a:cs typeface="Arial" panose="020B0604020202020204" pitchFamily="34" charset="0"/>
              </a:rPr>
              <a:t>Gansterer</a:t>
            </a:r>
            <a:r>
              <a:rPr lang="en-US" sz="900" i="1" dirty="0">
                <a:latin typeface="Arial" panose="020B0604020202020204" pitchFamily="34" charset="0"/>
                <a:cs typeface="Arial" panose="020B0604020202020204" pitchFamily="34" charset="0"/>
              </a:rPr>
              <a:t> and R. F. </a:t>
            </a:r>
            <a:r>
              <a:rPr lang="en-US" sz="900" i="1" dirty="0" err="1">
                <a:latin typeface="Arial" panose="020B0604020202020204" pitchFamily="34" charset="0"/>
                <a:cs typeface="Arial" panose="020B0604020202020204" pitchFamily="34" charset="0"/>
              </a:rPr>
              <a:t>Hartl</a:t>
            </a:r>
            <a:r>
              <a:rPr lang="en-US" sz="900" i="1" dirty="0">
                <a:latin typeface="Arial" panose="020B0604020202020204" pitchFamily="34" charset="0"/>
                <a:cs typeface="Arial" panose="020B0604020202020204" pitchFamily="34" charset="0"/>
              </a:rPr>
              <a:t>, “Collaborative vehicle routing: A survey”, European Journal of Operational Research, vol. 268, no. 1, pp. 1–12, 2018.</a:t>
            </a:r>
          </a:p>
        </p:txBody>
      </p:sp>
      <p:pic>
        <p:nvPicPr>
          <p:cNvPr id="8" name="Picture 7">
            <a:extLst>
              <a:ext uri="{FF2B5EF4-FFF2-40B4-BE49-F238E27FC236}">
                <a16:creationId xmlns:a16="http://schemas.microsoft.com/office/drawing/2014/main" id="{6F2A2DC8-E209-FF6F-A807-14E2BD150AF4}"/>
              </a:ext>
            </a:extLst>
          </p:cNvPr>
          <p:cNvPicPr>
            <a:picLocks noChangeAspect="1"/>
          </p:cNvPicPr>
          <p:nvPr/>
        </p:nvPicPr>
        <p:blipFill>
          <a:blip r:embed="rId3"/>
          <a:stretch>
            <a:fillRect/>
          </a:stretch>
        </p:blipFill>
        <p:spPr>
          <a:xfrm>
            <a:off x="4572000" y="1161739"/>
            <a:ext cx="4381967" cy="3600000"/>
          </a:xfrm>
          <a:prstGeom prst="rect">
            <a:avLst/>
          </a:prstGeom>
        </p:spPr>
      </p:pic>
      <p:cxnSp>
        <p:nvCxnSpPr>
          <p:cNvPr id="10" name="Straight Arrow Connector 9">
            <a:extLst>
              <a:ext uri="{FF2B5EF4-FFF2-40B4-BE49-F238E27FC236}">
                <a16:creationId xmlns:a16="http://schemas.microsoft.com/office/drawing/2014/main" id="{0D8585A4-6544-CCC7-8687-B9643CA76373}"/>
              </a:ext>
            </a:extLst>
          </p:cNvPr>
          <p:cNvCxnSpPr>
            <a:cxnSpLocks/>
          </p:cNvCxnSpPr>
          <p:nvPr/>
        </p:nvCxnSpPr>
        <p:spPr>
          <a:xfrm flipH="1">
            <a:off x="4303643" y="3200400"/>
            <a:ext cx="417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83D90F-08E6-C233-5CDC-325E703F6C91}"/>
              </a:ext>
            </a:extLst>
          </p:cNvPr>
          <p:cNvCxnSpPr>
            <a:cxnSpLocks/>
            <a:endCxn id="4" idx="3"/>
          </p:cNvCxnSpPr>
          <p:nvPr/>
        </p:nvCxnSpPr>
        <p:spPr>
          <a:xfrm flipH="1">
            <a:off x="4233440" y="4447422"/>
            <a:ext cx="2182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4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ITERATIVE BEST RESPONSE ALGORITHM</a:t>
            </a:r>
          </a:p>
        </p:txBody>
      </p:sp>
      <p:sp>
        <p:nvSpPr>
          <p:cNvPr id="7" name="Content Placeholder 6"/>
          <p:cNvSpPr>
            <a:spLocks noGrp="1"/>
          </p:cNvSpPr>
          <p:nvPr>
            <p:ph sz="quarter" idx="13"/>
          </p:nvPr>
        </p:nvSpPr>
        <p:spPr>
          <a:xfrm>
            <a:off x="490650" y="1161740"/>
            <a:ext cx="5495629" cy="2206150"/>
          </a:xfrm>
        </p:spPr>
        <p:txBody>
          <a:bodyPr/>
          <a:lstStyle/>
          <a:p>
            <a:pPr algn="just"/>
            <a:r>
              <a:rPr lang="en-US" sz="1800" b="1" dirty="0">
                <a:latin typeface="Arial" panose="020B0604020202020204" pitchFamily="34" charset="0"/>
                <a:cs typeface="Arial" panose="020B0604020202020204" pitchFamily="34" charset="0"/>
              </a:rPr>
              <a:t>Improve the initial uncoordinated joint schedule by computing best response schedule of each LSP </a:t>
            </a:r>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15</a:t>
            </a:fld>
            <a:endParaRPr lang="en-US" dirty="0"/>
          </a:p>
        </p:txBody>
      </p:sp>
      <p:pic>
        <p:nvPicPr>
          <p:cNvPr id="20" name="Picture 19">
            <a:extLst>
              <a:ext uri="{FF2B5EF4-FFF2-40B4-BE49-F238E27FC236}">
                <a16:creationId xmlns:a16="http://schemas.microsoft.com/office/drawing/2014/main" id="{45B34C88-398E-4C07-87E0-2EFBD94308FA}"/>
              </a:ext>
            </a:extLst>
          </p:cNvPr>
          <p:cNvPicPr>
            <a:picLocks noChangeAspect="1"/>
          </p:cNvPicPr>
          <p:nvPr/>
        </p:nvPicPr>
        <p:blipFill>
          <a:blip r:embed="rId3"/>
          <a:stretch>
            <a:fillRect/>
          </a:stretch>
        </p:blipFill>
        <p:spPr>
          <a:xfrm>
            <a:off x="273511" y="3006280"/>
            <a:ext cx="2430572" cy="720000"/>
          </a:xfrm>
          <a:prstGeom prst="rect">
            <a:avLst/>
          </a:prstGeom>
        </p:spPr>
      </p:pic>
      <p:sp>
        <p:nvSpPr>
          <p:cNvPr id="21" name="Rectangle 20">
            <a:extLst>
              <a:ext uri="{FF2B5EF4-FFF2-40B4-BE49-F238E27FC236}">
                <a16:creationId xmlns:a16="http://schemas.microsoft.com/office/drawing/2014/main" id="{6099627A-C919-4DC4-9DEB-D623A2373D58}"/>
              </a:ext>
            </a:extLst>
          </p:cNvPr>
          <p:cNvSpPr/>
          <p:nvPr/>
        </p:nvSpPr>
        <p:spPr>
          <a:xfrm>
            <a:off x="710626" y="3726280"/>
            <a:ext cx="1520807" cy="461665"/>
          </a:xfrm>
          <a:prstGeom prst="rect">
            <a:avLst/>
          </a:prstGeom>
          <a:noFill/>
        </p:spPr>
        <p:txBody>
          <a:bodyPr wrap="square">
            <a:spAutoFit/>
          </a:bodyPr>
          <a:lstStyle/>
          <a:p>
            <a:pPr algn="ctr"/>
            <a:r>
              <a:rPr lang="en-SG" sz="1200" b="1" dirty="0">
                <a:latin typeface="Arial" panose="020B0604020202020204" pitchFamily="34" charset="0"/>
                <a:cs typeface="Arial" panose="020B0604020202020204" pitchFamily="34" charset="0"/>
              </a:rPr>
              <a:t>Uncoordinated</a:t>
            </a:r>
            <a:r>
              <a:rPr lang="en-SG" sz="1200" dirty="0">
                <a:latin typeface="Arial" panose="020B0604020202020204" pitchFamily="34" charset="0"/>
                <a:cs typeface="Arial" panose="020B0604020202020204" pitchFamily="34" charset="0"/>
              </a:rPr>
              <a:t> initial joint schedule</a:t>
            </a:r>
            <a:endParaRPr lang="en-US" sz="1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258E49A-4156-4059-9283-82A539DE1A67}"/>
              </a:ext>
            </a:extLst>
          </p:cNvPr>
          <p:cNvPicPr>
            <a:picLocks noChangeAspect="1"/>
          </p:cNvPicPr>
          <p:nvPr/>
        </p:nvPicPr>
        <p:blipFill>
          <a:blip r:embed="rId4"/>
          <a:stretch>
            <a:fillRect/>
          </a:stretch>
        </p:blipFill>
        <p:spPr>
          <a:xfrm>
            <a:off x="3634278" y="2060920"/>
            <a:ext cx="2352001" cy="720000"/>
          </a:xfrm>
          <a:prstGeom prst="rect">
            <a:avLst/>
          </a:prstGeom>
        </p:spPr>
      </p:pic>
      <p:pic>
        <p:nvPicPr>
          <p:cNvPr id="22" name="Picture 21">
            <a:extLst>
              <a:ext uri="{FF2B5EF4-FFF2-40B4-BE49-F238E27FC236}">
                <a16:creationId xmlns:a16="http://schemas.microsoft.com/office/drawing/2014/main" id="{D802DD37-37A9-4D64-8AB6-E23A74501023}"/>
              </a:ext>
            </a:extLst>
          </p:cNvPr>
          <p:cNvPicPr>
            <a:picLocks noChangeAspect="1"/>
          </p:cNvPicPr>
          <p:nvPr/>
        </p:nvPicPr>
        <p:blipFill>
          <a:blip r:embed="rId5"/>
          <a:stretch>
            <a:fillRect/>
          </a:stretch>
        </p:blipFill>
        <p:spPr>
          <a:xfrm>
            <a:off x="3634278" y="3007890"/>
            <a:ext cx="2312728" cy="720000"/>
          </a:xfrm>
          <a:prstGeom prst="rect">
            <a:avLst/>
          </a:prstGeom>
        </p:spPr>
      </p:pic>
      <p:pic>
        <p:nvPicPr>
          <p:cNvPr id="23" name="Picture 22">
            <a:extLst>
              <a:ext uri="{FF2B5EF4-FFF2-40B4-BE49-F238E27FC236}">
                <a16:creationId xmlns:a16="http://schemas.microsoft.com/office/drawing/2014/main" id="{89F68467-50CC-4A98-AD1F-C8088BE41BEE}"/>
              </a:ext>
            </a:extLst>
          </p:cNvPr>
          <p:cNvPicPr>
            <a:picLocks noChangeAspect="1"/>
          </p:cNvPicPr>
          <p:nvPr/>
        </p:nvPicPr>
        <p:blipFill>
          <a:blip r:embed="rId6"/>
          <a:stretch>
            <a:fillRect/>
          </a:stretch>
        </p:blipFill>
        <p:spPr>
          <a:xfrm>
            <a:off x="3634278" y="3994294"/>
            <a:ext cx="2308364" cy="720000"/>
          </a:xfrm>
          <a:prstGeom prst="rect">
            <a:avLst/>
          </a:prstGeom>
        </p:spPr>
      </p:pic>
      <p:sp>
        <p:nvSpPr>
          <p:cNvPr id="24" name="Rectangle 23">
            <a:extLst>
              <a:ext uri="{FF2B5EF4-FFF2-40B4-BE49-F238E27FC236}">
                <a16:creationId xmlns:a16="http://schemas.microsoft.com/office/drawing/2014/main" id="{4A2B14B0-47FC-4400-B7CB-937D175DB646}"/>
              </a:ext>
            </a:extLst>
          </p:cNvPr>
          <p:cNvSpPr/>
          <p:nvPr/>
        </p:nvSpPr>
        <p:spPr>
          <a:xfrm>
            <a:off x="3197718" y="4779569"/>
            <a:ext cx="3076007" cy="646331"/>
          </a:xfrm>
          <a:prstGeom prst="rect">
            <a:avLst/>
          </a:prstGeom>
          <a:noFill/>
        </p:spPr>
        <p:txBody>
          <a:bodyPr wrap="square">
            <a:spAutoFit/>
          </a:bodyPr>
          <a:lstStyle/>
          <a:p>
            <a:pPr algn="ctr"/>
            <a:r>
              <a:rPr lang="en-SG" sz="1200" dirty="0">
                <a:latin typeface="Arial" panose="020B0604020202020204" pitchFamily="34" charset="0"/>
                <a:cs typeface="Arial" panose="020B0604020202020204" pitchFamily="34" charset="0"/>
              </a:rPr>
              <a:t>For each LSP, </a:t>
            </a:r>
            <a:r>
              <a:rPr lang="en-SG" sz="1200" b="1" dirty="0">
                <a:latin typeface="Arial" panose="020B0604020202020204" pitchFamily="34" charset="0"/>
                <a:cs typeface="Arial" panose="020B0604020202020204" pitchFamily="34" charset="0"/>
              </a:rPr>
              <a:t>compute the best response schedule</a:t>
            </a:r>
            <a:r>
              <a:rPr lang="en-SG" sz="1200" dirty="0">
                <a:latin typeface="Arial" panose="020B0604020202020204" pitchFamily="34" charset="0"/>
                <a:cs typeface="Arial" panose="020B0604020202020204" pitchFamily="34" charset="0"/>
              </a:rPr>
              <a:t> while the rest of LSPs follow the initial joint schedule</a:t>
            </a:r>
            <a:endParaRPr lang="en-US" sz="1200" b="1" dirty="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9B4DF630-6705-4F20-82BB-599CE420F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1173" y="2246114"/>
            <a:ext cx="720000" cy="720000"/>
          </a:xfrm>
          <a:prstGeom prst="rect">
            <a:avLst/>
          </a:prstGeom>
        </p:spPr>
      </p:pic>
      <p:pic>
        <p:nvPicPr>
          <p:cNvPr id="36" name="Picture 35">
            <a:extLst>
              <a:ext uri="{FF2B5EF4-FFF2-40B4-BE49-F238E27FC236}">
                <a16:creationId xmlns:a16="http://schemas.microsoft.com/office/drawing/2014/main" id="{FDFE7A73-0771-4903-8ED1-C728742C1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448150">
            <a:off x="2759721" y="2224794"/>
            <a:ext cx="720000" cy="720000"/>
          </a:xfrm>
          <a:prstGeom prst="rect">
            <a:avLst/>
          </a:prstGeom>
        </p:spPr>
      </p:pic>
      <p:pic>
        <p:nvPicPr>
          <p:cNvPr id="37" name="Picture 36">
            <a:extLst>
              <a:ext uri="{FF2B5EF4-FFF2-40B4-BE49-F238E27FC236}">
                <a16:creationId xmlns:a16="http://schemas.microsoft.com/office/drawing/2014/main" id="{2BA6BD50-968A-4892-AFFB-BD0CEE5070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7718" y="3040702"/>
            <a:ext cx="720000" cy="720000"/>
          </a:xfrm>
          <a:prstGeom prst="rect">
            <a:avLst/>
          </a:prstGeom>
        </p:spPr>
      </p:pic>
      <p:pic>
        <p:nvPicPr>
          <p:cNvPr id="38" name="Picture 37">
            <a:extLst>
              <a:ext uri="{FF2B5EF4-FFF2-40B4-BE49-F238E27FC236}">
                <a16:creationId xmlns:a16="http://schemas.microsoft.com/office/drawing/2014/main" id="{2D2233D0-3147-4968-95DD-AD0A5C656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08942">
            <a:off x="2725986" y="3854456"/>
            <a:ext cx="720000" cy="720000"/>
          </a:xfrm>
          <a:prstGeom prst="rect">
            <a:avLst/>
          </a:prstGeom>
        </p:spPr>
      </p:pic>
      <p:pic>
        <p:nvPicPr>
          <p:cNvPr id="39" name="Picture 38">
            <a:extLst>
              <a:ext uri="{FF2B5EF4-FFF2-40B4-BE49-F238E27FC236}">
                <a16:creationId xmlns:a16="http://schemas.microsoft.com/office/drawing/2014/main" id="{8179AD5F-BE13-4743-9AD7-B2BB18B51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448150">
            <a:off x="6298726" y="2453847"/>
            <a:ext cx="720000" cy="720000"/>
          </a:xfrm>
          <a:prstGeom prst="rect">
            <a:avLst/>
          </a:prstGeom>
        </p:spPr>
      </p:pic>
      <p:pic>
        <p:nvPicPr>
          <p:cNvPr id="40" name="Picture 39">
            <a:extLst>
              <a:ext uri="{FF2B5EF4-FFF2-40B4-BE49-F238E27FC236}">
                <a16:creationId xmlns:a16="http://schemas.microsoft.com/office/drawing/2014/main" id="{1EBFA701-C404-40C2-8504-430620D77C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08942">
            <a:off x="6298726" y="3353640"/>
            <a:ext cx="720000" cy="720000"/>
          </a:xfrm>
          <a:prstGeom prst="rect">
            <a:avLst/>
          </a:prstGeom>
        </p:spPr>
      </p:pic>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212682-A314-4D00-908F-6ADF4BC188BA}"/>
                  </a:ext>
                </a:extLst>
              </p:cNvPr>
              <p:cNvSpPr/>
              <p:nvPr/>
            </p:nvSpPr>
            <p:spPr>
              <a:xfrm>
                <a:off x="5999504" y="1423403"/>
                <a:ext cx="3201358" cy="837024"/>
              </a:xfrm>
              <a:prstGeom prst="rect">
                <a:avLst/>
              </a:prstGeom>
              <a:noFill/>
            </p:spPr>
            <p:txBody>
              <a:bodyPr wrap="square">
                <a:spAutoFit/>
              </a:bodyPr>
              <a:lstStyle/>
              <a:p>
                <a:r>
                  <a:rPr lang="en-SG" sz="1200" dirty="0">
                    <a:latin typeface="Arial" panose="020B0604020202020204" pitchFamily="34" charset="0"/>
                    <a:cs typeface="Arial" panose="020B0604020202020204" pitchFamily="34" charset="0"/>
                  </a:rPr>
                  <a:t>For each </a:t>
                </a:r>
                <a:r>
                  <a:rPr lang="en-SG" sz="1200" b="1" dirty="0">
                    <a:latin typeface="Arial" panose="020B0604020202020204" pitchFamily="34" charset="0"/>
                    <a:cs typeface="Arial" panose="020B0604020202020204" pitchFamily="34" charset="0"/>
                  </a:rPr>
                  <a:t>new improved joint schedule</a:t>
                </a:r>
                <a:r>
                  <a:rPr lang="en-SG" sz="1200" dirty="0">
                    <a:latin typeface="Arial" panose="020B0604020202020204" pitchFamily="34" charset="0"/>
                    <a:cs typeface="Arial" panose="020B0604020202020204" pitchFamily="34" charset="0"/>
                  </a:rPr>
                  <a:t>:</a:t>
                </a:r>
              </a:p>
              <a:p>
                <a:r>
                  <a:rPr lang="en-SG" sz="1200" dirty="0">
                    <a:latin typeface="Arial" panose="020B0604020202020204" pitchFamily="34" charset="0"/>
                    <a:cs typeface="Arial" panose="020B0604020202020204" pitchFamily="34" charset="0"/>
                  </a:rPr>
                  <a:t>1.Set as </a:t>
                </a:r>
                <a:r>
                  <a:rPr lang="en-SG" sz="1200" b="1" dirty="0">
                    <a:latin typeface="Arial" panose="020B0604020202020204" pitchFamily="34" charset="0"/>
                    <a:cs typeface="Arial" panose="020B0604020202020204" pitchFamily="34" charset="0"/>
                  </a:rPr>
                  <a:t>best joint schedule</a:t>
                </a:r>
                <a:r>
                  <a:rPr lang="en-SG" sz="1200" dirty="0">
                    <a:latin typeface="Arial" panose="020B0604020202020204" pitchFamily="34" charset="0"/>
                    <a:cs typeface="Arial" panose="020B0604020202020204" pitchFamily="34" charset="0"/>
                  </a:rPr>
                  <a:t> if </a:t>
                </a:r>
                <a14:m>
                  <m:oMath xmlns:m="http://schemas.openxmlformats.org/officeDocument/2006/math">
                    <m:r>
                      <a:rPr lang="en-SG" sz="1200" b="0" i="1" smtClean="0">
                        <a:latin typeface="Cambria Math" panose="02040503050406030204" pitchFamily="18" charset="0"/>
                        <a:cs typeface="Arial" panose="020B0604020202020204" pitchFamily="34" charset="0"/>
                      </a:rPr>
                      <m:t>𝑓</m:t>
                    </m:r>
                    <m:d>
                      <m:dPr>
                        <m:ctrlPr>
                          <a:rPr lang="en-SG" sz="1200" i="1" smtClean="0">
                            <a:latin typeface="Cambria Math" panose="02040503050406030204" pitchFamily="18" charset="0"/>
                            <a:cs typeface="Arial" panose="020B0604020202020204" pitchFamily="34" charset="0"/>
                          </a:rPr>
                        </m:ctrlPr>
                      </m:dPr>
                      <m:e>
                        <m:r>
                          <a:rPr lang="en-SG" sz="1200" b="0" i="1" smtClean="0">
                            <a:latin typeface="Cambria Math" panose="02040503050406030204" pitchFamily="18" charset="0"/>
                            <a:cs typeface="Arial" panose="020B0604020202020204" pitchFamily="34" charset="0"/>
                          </a:rPr>
                          <m:t>𝑠</m:t>
                        </m:r>
                      </m:e>
                    </m:d>
                    <m:r>
                      <a:rPr lang="en-SG" sz="1200" b="0" i="1" smtClean="0">
                        <a:latin typeface="Cambria Math" panose="02040503050406030204" pitchFamily="18" charset="0"/>
                        <a:cs typeface="Arial" panose="020B0604020202020204" pitchFamily="34" charset="0"/>
                      </a:rPr>
                      <m:t>&lt;</m:t>
                    </m:r>
                    <m:sSup>
                      <m:sSupPr>
                        <m:ctrlPr>
                          <a:rPr lang="en-SG" sz="1200" i="1" smtClean="0">
                            <a:latin typeface="Cambria Math" panose="02040503050406030204" pitchFamily="18" charset="0"/>
                            <a:cs typeface="Arial" panose="020B0604020202020204" pitchFamily="34" charset="0"/>
                          </a:rPr>
                        </m:ctrlPr>
                      </m:sSupPr>
                      <m:e>
                        <m:r>
                          <a:rPr lang="en-SG" sz="1200" b="0" i="1" smtClean="0">
                            <a:latin typeface="Cambria Math" panose="02040503050406030204" pitchFamily="18" charset="0"/>
                            <a:cs typeface="Arial" panose="020B0604020202020204" pitchFamily="34" charset="0"/>
                          </a:rPr>
                          <m:t>𝑓</m:t>
                        </m:r>
                      </m:e>
                      <m:sup>
                        <m:r>
                          <a:rPr lang="en-SG" sz="1200" b="0" i="1" smtClean="0">
                            <a:latin typeface="Cambria Math" panose="02040503050406030204" pitchFamily="18" charset="0"/>
                            <a:cs typeface="Arial" panose="020B0604020202020204" pitchFamily="34" charset="0"/>
                          </a:rPr>
                          <m:t>𝑚𝑖𝑛</m:t>
                        </m:r>
                      </m:sup>
                    </m:sSup>
                  </m:oMath>
                </a14:m>
                <a:endParaRPr lang="en-SG"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2. Else, place in </a:t>
                </a:r>
                <a:r>
                  <a:rPr lang="en-US" sz="1200" b="1" dirty="0">
                    <a:latin typeface="Arial" panose="020B0604020202020204" pitchFamily="34" charset="0"/>
                    <a:cs typeface="Arial" panose="020B0604020202020204" pitchFamily="34" charset="0"/>
                  </a:rPr>
                  <a:t>sampling pool </a:t>
                </a:r>
                <a:r>
                  <a:rPr lang="en-US" sz="1200" dirty="0">
                    <a:latin typeface="Arial" panose="020B0604020202020204" pitchFamily="34" charset="0"/>
                    <a:cs typeface="Arial" panose="020B0604020202020204" pitchFamily="34" charset="0"/>
                  </a:rPr>
                  <a:t>for next improvement iterations</a:t>
                </a:r>
              </a:p>
            </p:txBody>
          </p:sp>
        </mc:Choice>
        <mc:Fallback xmlns="">
          <p:sp>
            <p:nvSpPr>
              <p:cNvPr id="43" name="Rectangle 42">
                <a:extLst>
                  <a:ext uri="{FF2B5EF4-FFF2-40B4-BE49-F238E27FC236}">
                    <a16:creationId xmlns:a16="http://schemas.microsoft.com/office/drawing/2014/main" id="{57212682-A314-4D00-908F-6ADF4BC188BA}"/>
                  </a:ext>
                </a:extLst>
              </p:cNvPr>
              <p:cNvSpPr>
                <a:spLocks noRot="1" noChangeAspect="1" noMove="1" noResize="1" noEditPoints="1" noAdjustHandles="1" noChangeArrowheads="1" noChangeShapeType="1" noTextEdit="1"/>
              </p:cNvSpPr>
              <p:nvPr/>
            </p:nvSpPr>
            <p:spPr>
              <a:xfrm>
                <a:off x="5999504" y="1423403"/>
                <a:ext cx="3201358" cy="837024"/>
              </a:xfrm>
              <a:prstGeom prst="rect">
                <a:avLst/>
              </a:prstGeom>
              <a:blipFill>
                <a:blip r:embed="rId10"/>
                <a:stretch>
                  <a:fillRect t="-725" b="-3623"/>
                </a:stretch>
              </a:blipFill>
            </p:spPr>
            <p:txBody>
              <a:bodyPr/>
              <a:lstStyle/>
              <a:p>
                <a:r>
                  <a:rPr lang="en-SG">
                    <a:noFill/>
                  </a:rPr>
                  <a:t> </a:t>
                </a:r>
              </a:p>
            </p:txBody>
          </p:sp>
        </mc:Fallback>
      </mc:AlternateContent>
      <p:pic>
        <p:nvPicPr>
          <p:cNvPr id="25" name="Picture 24">
            <a:extLst>
              <a:ext uri="{FF2B5EF4-FFF2-40B4-BE49-F238E27FC236}">
                <a16:creationId xmlns:a16="http://schemas.microsoft.com/office/drawing/2014/main" id="{E287F251-DCA2-4439-BB81-01BCF233B7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7875" y="3670096"/>
            <a:ext cx="900000" cy="900000"/>
          </a:xfrm>
          <a:prstGeom prst="rect">
            <a:avLst/>
          </a:prstGeom>
        </p:spPr>
      </p:pic>
      <p:sp>
        <p:nvSpPr>
          <p:cNvPr id="3" name="Footer Placeholder 2">
            <a:extLst>
              <a:ext uri="{FF2B5EF4-FFF2-40B4-BE49-F238E27FC236}">
                <a16:creationId xmlns:a16="http://schemas.microsoft.com/office/drawing/2014/main" id="{9DAB6B48-737A-4EFE-46CE-9A850B373129}"/>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1645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p:bldP spid="24"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ITERATIVE BEST RESPONSE ALGORITHM</a:t>
            </a:r>
          </a:p>
        </p:txBody>
      </p:sp>
      <p:sp>
        <p:nvSpPr>
          <p:cNvPr id="7" name="Content Placeholder 6"/>
          <p:cNvSpPr>
            <a:spLocks noGrp="1"/>
          </p:cNvSpPr>
          <p:nvPr>
            <p:ph sz="quarter" idx="13"/>
          </p:nvPr>
        </p:nvSpPr>
        <p:spPr>
          <a:xfrm>
            <a:off x="490649" y="1161740"/>
            <a:ext cx="7718400" cy="2206150"/>
          </a:xfrm>
        </p:spPr>
        <p:txBody>
          <a:bodyPr/>
          <a:lstStyle/>
          <a:p>
            <a:pPr algn="just"/>
            <a:r>
              <a:rPr lang="en-US" sz="1800" b="1" dirty="0">
                <a:latin typeface="Arial" panose="020B0604020202020204" pitchFamily="34" charset="0"/>
                <a:cs typeface="Arial" panose="020B0604020202020204" pitchFamily="34" charset="0"/>
              </a:rPr>
              <a:t>At each improvement iteration, </a:t>
            </a:r>
            <a:r>
              <a:rPr lang="en-SG" sz="1800" dirty="0">
                <a:latin typeface="Arial" panose="020B0604020202020204" pitchFamily="34" charset="0"/>
                <a:cs typeface="Arial" panose="020B0604020202020204" pitchFamily="34" charset="0"/>
              </a:rPr>
              <a:t>with certain probability, select the current best joint schedule or randomly sample from the pool and repeat the</a:t>
            </a:r>
            <a:r>
              <a:rPr lang="en-US" sz="1800" b="1" dirty="0">
                <a:latin typeface="Arial" panose="020B0604020202020204" pitchFamily="34" charset="0"/>
                <a:cs typeface="Arial" panose="020B0604020202020204" pitchFamily="34" charset="0"/>
              </a:rPr>
              <a:t> best response step.</a:t>
            </a:r>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16</a:t>
            </a:fld>
            <a:endParaRPr lang="en-US" dirty="0"/>
          </a:p>
        </p:txBody>
      </p:sp>
      <p:pic>
        <p:nvPicPr>
          <p:cNvPr id="27" name="Picture 26">
            <a:extLst>
              <a:ext uri="{FF2B5EF4-FFF2-40B4-BE49-F238E27FC236}">
                <a16:creationId xmlns:a16="http://schemas.microsoft.com/office/drawing/2014/main" id="{E33881CE-5A92-4051-BFC0-29B7EE48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770" y="2213285"/>
            <a:ext cx="720000" cy="720000"/>
          </a:xfrm>
          <a:prstGeom prst="rect">
            <a:avLst/>
          </a:prstGeom>
        </p:spPr>
      </p:pic>
      <p:pic>
        <p:nvPicPr>
          <p:cNvPr id="28" name="Picture 27">
            <a:extLst>
              <a:ext uri="{FF2B5EF4-FFF2-40B4-BE49-F238E27FC236}">
                <a16:creationId xmlns:a16="http://schemas.microsoft.com/office/drawing/2014/main" id="{DE2A10B9-DB81-45F5-93D8-CA4A9787C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48150">
            <a:off x="510323" y="2421018"/>
            <a:ext cx="720000" cy="720000"/>
          </a:xfrm>
          <a:prstGeom prst="rect">
            <a:avLst/>
          </a:prstGeom>
        </p:spPr>
      </p:pic>
      <p:pic>
        <p:nvPicPr>
          <p:cNvPr id="29" name="Picture 28">
            <a:extLst>
              <a:ext uri="{FF2B5EF4-FFF2-40B4-BE49-F238E27FC236}">
                <a16:creationId xmlns:a16="http://schemas.microsoft.com/office/drawing/2014/main" id="{FFC6A04E-6113-418F-9130-A8103714A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08942">
            <a:off x="510323" y="3320811"/>
            <a:ext cx="720000" cy="720000"/>
          </a:xfrm>
          <a:prstGeom prst="rect">
            <a:avLst/>
          </a:prstGeom>
        </p:spPr>
      </p:pic>
      <p:pic>
        <p:nvPicPr>
          <p:cNvPr id="8" name="Picture 7">
            <a:extLst>
              <a:ext uri="{FF2B5EF4-FFF2-40B4-BE49-F238E27FC236}">
                <a16:creationId xmlns:a16="http://schemas.microsoft.com/office/drawing/2014/main" id="{06E48B4D-B91E-4218-B19A-AC34EDF44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6560" y="2827995"/>
            <a:ext cx="720000" cy="720000"/>
          </a:xfrm>
          <a:prstGeom prst="rect">
            <a:avLst/>
          </a:prstGeom>
        </p:spPr>
      </p:pic>
      <p:sp>
        <p:nvSpPr>
          <p:cNvPr id="18" name="Rectangle 17">
            <a:extLst>
              <a:ext uri="{FF2B5EF4-FFF2-40B4-BE49-F238E27FC236}">
                <a16:creationId xmlns:a16="http://schemas.microsoft.com/office/drawing/2014/main" id="{A9473627-7199-4CE2-A45F-BA2445465BD0}"/>
              </a:ext>
            </a:extLst>
          </p:cNvPr>
          <p:cNvSpPr/>
          <p:nvPr/>
        </p:nvSpPr>
        <p:spPr>
          <a:xfrm>
            <a:off x="6263838" y="3626764"/>
            <a:ext cx="2945444" cy="830997"/>
          </a:xfrm>
          <a:prstGeom prst="rect">
            <a:avLst/>
          </a:prstGeom>
          <a:noFill/>
        </p:spPr>
        <p:txBody>
          <a:bodyPr wrap="square">
            <a:spAutoFit/>
          </a:bodyPr>
          <a:lstStyle/>
          <a:p>
            <a:pPr algn="ctr"/>
            <a:r>
              <a:rPr lang="en-SG" sz="1200" dirty="0">
                <a:latin typeface="Arial" panose="020B0604020202020204" pitchFamily="34" charset="0"/>
                <a:cs typeface="Arial" panose="020B0604020202020204" pitchFamily="34" charset="0"/>
              </a:rPr>
              <a:t>Repeat this process until </a:t>
            </a:r>
            <a:r>
              <a:rPr lang="en-SG" sz="1200" b="1" dirty="0">
                <a:latin typeface="Arial" panose="020B0604020202020204" pitchFamily="34" charset="0"/>
                <a:cs typeface="Arial" panose="020B0604020202020204" pitchFamily="34" charset="0"/>
              </a:rPr>
              <a:t>terminating conditions are met</a:t>
            </a:r>
            <a:r>
              <a:rPr lang="en-SG" sz="1200" dirty="0">
                <a:latin typeface="Arial" panose="020B0604020202020204" pitchFamily="34" charset="0"/>
                <a:cs typeface="Arial" panose="020B0604020202020204" pitchFamily="34" charset="0"/>
              </a:rPr>
              <a:t> or when there is </a:t>
            </a:r>
            <a:r>
              <a:rPr lang="en-SG" sz="1200" b="1" dirty="0">
                <a:latin typeface="Arial" panose="020B0604020202020204" pitchFamily="34" charset="0"/>
                <a:cs typeface="Arial" panose="020B0604020202020204" pitchFamily="34" charset="0"/>
              </a:rPr>
              <a:t>no more joint schedule</a:t>
            </a:r>
            <a:r>
              <a:rPr lang="en-SG" sz="1200" dirty="0">
                <a:latin typeface="Arial" panose="020B0604020202020204" pitchFamily="34" charset="0"/>
                <a:cs typeface="Arial" panose="020B0604020202020204" pitchFamily="34" charset="0"/>
              </a:rPr>
              <a:t> to improve and return the best joint schedule</a:t>
            </a:r>
            <a:endParaRPr lang="en-US" sz="12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2DE10B99-314F-4F55-BDE9-749908D24747}"/>
              </a:ext>
            </a:extLst>
          </p:cNvPr>
          <p:cNvSpPr/>
          <p:nvPr/>
        </p:nvSpPr>
        <p:spPr>
          <a:xfrm>
            <a:off x="70048" y="4418176"/>
            <a:ext cx="2945444" cy="830997"/>
          </a:xfrm>
          <a:prstGeom prst="rect">
            <a:avLst/>
          </a:prstGeom>
          <a:noFill/>
        </p:spPr>
        <p:txBody>
          <a:bodyPr wrap="square">
            <a:spAutoFit/>
          </a:bodyPr>
          <a:lstStyle/>
          <a:p>
            <a:pPr algn="ctr"/>
            <a:r>
              <a:rPr lang="en-SG" sz="1200" b="1" dirty="0">
                <a:latin typeface="Arial" panose="020B0604020202020204" pitchFamily="34" charset="0"/>
                <a:cs typeface="Arial" panose="020B0604020202020204" pitchFamily="34" charset="0"/>
              </a:rPr>
              <a:t>Exploration vs Exploitation</a:t>
            </a:r>
          </a:p>
          <a:p>
            <a:pPr algn="ctr"/>
            <a:r>
              <a:rPr lang="en-SG" sz="1200" dirty="0">
                <a:latin typeface="Arial" panose="020B0604020202020204" pitchFamily="34" charset="0"/>
                <a:cs typeface="Arial" panose="020B0604020202020204" pitchFamily="34" charset="0"/>
              </a:rPr>
              <a:t>Either improve the current best joint schedule or explore improvement paths of other joint schedule</a:t>
            </a:r>
            <a:endParaRPr lang="en-US"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2C8B856-5A44-4874-9DCA-DFBBE7502FE5}"/>
              </a:ext>
            </a:extLst>
          </p:cNvPr>
          <p:cNvSpPr/>
          <p:nvPr/>
        </p:nvSpPr>
        <p:spPr>
          <a:xfrm>
            <a:off x="3141489" y="4156782"/>
            <a:ext cx="2945444" cy="830997"/>
          </a:xfrm>
          <a:prstGeom prst="rect">
            <a:avLst/>
          </a:prstGeom>
          <a:noFill/>
        </p:spPr>
        <p:txBody>
          <a:bodyPr wrap="square">
            <a:spAutoFit/>
          </a:bodyPr>
          <a:lstStyle/>
          <a:p>
            <a:pPr algn="ctr"/>
            <a:r>
              <a:rPr lang="en-SG" sz="1200" dirty="0">
                <a:latin typeface="Arial" panose="020B0604020202020204" pitchFamily="34" charset="0"/>
                <a:cs typeface="Arial" panose="020B0604020202020204" pitchFamily="34" charset="0"/>
              </a:rPr>
              <a:t>For the selected joint schedule, apply the </a:t>
            </a:r>
            <a:r>
              <a:rPr lang="en-SG" sz="1200" b="1" dirty="0">
                <a:latin typeface="Arial" panose="020B0604020202020204" pitchFamily="34" charset="0"/>
                <a:cs typeface="Arial" panose="020B0604020202020204" pitchFamily="34" charset="0"/>
              </a:rPr>
              <a:t>best response step </a:t>
            </a:r>
            <a:r>
              <a:rPr lang="en-SG" sz="1200" dirty="0">
                <a:latin typeface="Arial" panose="020B0604020202020204" pitchFamily="34" charset="0"/>
                <a:cs typeface="Arial" panose="020B0604020202020204" pitchFamily="34" charset="0"/>
              </a:rPr>
              <a:t>for each LSP and update the best solution and the sampling pool</a:t>
            </a:r>
            <a:endParaRPr 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DC45B91-FFC4-4F02-9AAD-AB8FA972203A}"/>
              </a:ext>
            </a:extLst>
          </p:cNvPr>
          <p:cNvPicPr>
            <a:picLocks noChangeAspect="1"/>
          </p:cNvPicPr>
          <p:nvPr/>
        </p:nvPicPr>
        <p:blipFill>
          <a:blip r:embed="rId6"/>
          <a:stretch>
            <a:fillRect/>
          </a:stretch>
        </p:blipFill>
        <p:spPr>
          <a:xfrm>
            <a:off x="2730186" y="2799461"/>
            <a:ext cx="3445200" cy="1164240"/>
          </a:xfrm>
          <a:prstGeom prst="rect">
            <a:avLst/>
          </a:prstGeom>
        </p:spPr>
      </p:pic>
      <p:pic>
        <p:nvPicPr>
          <p:cNvPr id="10" name="Picture 9">
            <a:extLst>
              <a:ext uri="{FF2B5EF4-FFF2-40B4-BE49-F238E27FC236}">
                <a16:creationId xmlns:a16="http://schemas.microsoft.com/office/drawing/2014/main" id="{330A1BC3-AFB3-4F0E-AF7A-3129D069673E}"/>
              </a:ext>
            </a:extLst>
          </p:cNvPr>
          <p:cNvPicPr>
            <a:picLocks noChangeAspect="1"/>
          </p:cNvPicPr>
          <p:nvPr/>
        </p:nvPicPr>
        <p:blipFill>
          <a:blip r:embed="rId7"/>
          <a:stretch>
            <a:fillRect/>
          </a:stretch>
        </p:blipFill>
        <p:spPr>
          <a:xfrm>
            <a:off x="7783542" y="2857500"/>
            <a:ext cx="720000" cy="682695"/>
          </a:xfrm>
          <a:prstGeom prst="rect">
            <a:avLst/>
          </a:prstGeom>
        </p:spPr>
      </p:pic>
      <p:pic>
        <p:nvPicPr>
          <p:cNvPr id="16" name="Picture 15">
            <a:extLst>
              <a:ext uri="{FF2B5EF4-FFF2-40B4-BE49-F238E27FC236}">
                <a16:creationId xmlns:a16="http://schemas.microsoft.com/office/drawing/2014/main" id="{810F36C5-823E-46C2-AC3C-ACFAF2DFB6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2770" y="3380578"/>
            <a:ext cx="900000" cy="900000"/>
          </a:xfrm>
          <a:prstGeom prst="rect">
            <a:avLst/>
          </a:prstGeom>
        </p:spPr>
      </p:pic>
      <p:sp>
        <p:nvSpPr>
          <p:cNvPr id="3" name="Footer Placeholder 2">
            <a:extLst>
              <a:ext uri="{FF2B5EF4-FFF2-40B4-BE49-F238E27FC236}">
                <a16:creationId xmlns:a16="http://schemas.microsoft.com/office/drawing/2014/main" id="{B9BE1DC9-AFDD-7BD7-3502-A05FA7B6BD12}"/>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223477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BEST RESPONSE COMPUTATION</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A metaheuristic as route optimizer with scheduler based on CP model</a:t>
            </a:r>
          </a:p>
          <a:p>
            <a:pPr lvl="1" algn="just"/>
            <a:r>
              <a:rPr lang="en-US" sz="1800" b="1" dirty="0">
                <a:latin typeface="Arial" panose="020B0604020202020204" pitchFamily="34" charset="0"/>
                <a:cs typeface="Arial" panose="020B0604020202020204" pitchFamily="34" charset="0"/>
              </a:rPr>
              <a:t>Adaptive Large </a:t>
            </a:r>
            <a:r>
              <a:rPr lang="en-US" sz="1800" b="1" dirty="0" err="1">
                <a:latin typeface="Arial" panose="020B0604020202020204" pitchFamily="34" charset="0"/>
                <a:cs typeface="Arial" panose="020B0604020202020204" pitchFamily="34" charset="0"/>
              </a:rPr>
              <a:t>Neighbourhood</a:t>
            </a:r>
            <a:r>
              <a:rPr lang="en-US" sz="1800" b="1" dirty="0">
                <a:latin typeface="Arial" panose="020B0604020202020204" pitchFamily="34" charset="0"/>
                <a:cs typeface="Arial" panose="020B0604020202020204" pitchFamily="34" charset="0"/>
              </a:rPr>
              <a:t> Search (ALNS) </a:t>
            </a:r>
            <a:r>
              <a:rPr lang="en-US" sz="1800" dirty="0">
                <a:latin typeface="Arial" panose="020B0604020202020204" pitchFamily="34" charset="0"/>
                <a:cs typeface="Arial" panose="020B0604020202020204" pitchFamily="34" charset="0"/>
              </a:rPr>
              <a:t>to search for better routes and CP model to produce a schedule that meets the resource and time-related constraints</a:t>
            </a:r>
          </a:p>
          <a:p>
            <a:pPr lvl="1" algn="just"/>
            <a:r>
              <a:rPr lang="en-US" sz="1800" dirty="0">
                <a:latin typeface="Arial" panose="020B0604020202020204" pitchFamily="34" charset="0"/>
                <a:cs typeface="Arial" panose="020B0604020202020204" pitchFamily="34" charset="0"/>
              </a:rPr>
              <a:t>Akin to solving </a:t>
            </a:r>
            <a:r>
              <a:rPr lang="en-US" sz="1800" b="1" dirty="0">
                <a:latin typeface="Arial" panose="020B0604020202020204" pitchFamily="34" charset="0"/>
                <a:cs typeface="Arial" panose="020B0604020202020204" pitchFamily="34" charset="0"/>
              </a:rPr>
              <a:t>single-LSP VRPLC</a:t>
            </a:r>
          </a:p>
          <a:p>
            <a:pPr lvl="1"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17</a:t>
            </a:fld>
            <a:endParaRPr lang="en-US" dirty="0"/>
          </a:p>
        </p:txBody>
      </p:sp>
      <p:sp>
        <p:nvSpPr>
          <p:cNvPr id="12" name="Rectangle 11">
            <a:extLst>
              <a:ext uri="{FF2B5EF4-FFF2-40B4-BE49-F238E27FC236}">
                <a16:creationId xmlns:a16="http://schemas.microsoft.com/office/drawing/2014/main" id="{A78A4717-E9C3-434D-8788-3A29A4A9DBC6}"/>
              </a:ext>
            </a:extLst>
          </p:cNvPr>
          <p:cNvSpPr/>
          <p:nvPr/>
        </p:nvSpPr>
        <p:spPr>
          <a:xfrm>
            <a:off x="3048478" y="5187369"/>
            <a:ext cx="2945444" cy="276999"/>
          </a:xfrm>
          <a:prstGeom prst="rect">
            <a:avLst/>
          </a:prstGeom>
          <a:noFill/>
        </p:spPr>
        <p:txBody>
          <a:bodyPr wrap="square">
            <a:spAutoFit/>
          </a:bodyPr>
          <a:lstStyle/>
          <a:p>
            <a:pPr algn="ctr"/>
            <a:r>
              <a:rPr lang="en-SG" sz="1200" dirty="0">
                <a:latin typeface="Arial" panose="020B0604020202020204" pitchFamily="34" charset="0"/>
                <a:cs typeface="Arial" panose="020B0604020202020204" pitchFamily="34" charset="0"/>
              </a:rPr>
              <a:t>Route Optimizer + Scheduler</a:t>
            </a:r>
            <a:endParaRPr lang="en-US" sz="1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AEC8433-444C-4867-9F1D-AE4B71AECBD7}"/>
              </a:ext>
            </a:extLst>
          </p:cNvPr>
          <p:cNvSpPr/>
          <p:nvPr/>
        </p:nvSpPr>
        <p:spPr>
          <a:xfrm>
            <a:off x="3847863" y="4589380"/>
            <a:ext cx="1367694" cy="54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1C91951B-F71D-4732-8F8A-F411DEC35F9A}"/>
              </a:ext>
            </a:extLst>
          </p:cNvPr>
          <p:cNvPicPr>
            <a:picLocks noChangeAspect="1"/>
          </p:cNvPicPr>
          <p:nvPr/>
        </p:nvPicPr>
        <p:blipFill>
          <a:blip r:embed="rId3"/>
          <a:stretch>
            <a:fillRect/>
          </a:stretch>
        </p:blipFill>
        <p:spPr>
          <a:xfrm>
            <a:off x="2081509" y="3634743"/>
            <a:ext cx="4320000" cy="1459862"/>
          </a:xfrm>
          <a:prstGeom prst="rect">
            <a:avLst/>
          </a:prstGeom>
        </p:spPr>
      </p:pic>
      <p:sp>
        <p:nvSpPr>
          <p:cNvPr id="3" name="Footer Placeholder 2">
            <a:extLst>
              <a:ext uri="{FF2B5EF4-FFF2-40B4-BE49-F238E27FC236}">
                <a16:creationId xmlns:a16="http://schemas.microsoft.com/office/drawing/2014/main" id="{47B3E68F-6029-8382-744F-C364584029D8}"/>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58323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2"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EXPERIMENTS</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dirty="0">
                <a:latin typeface="Arial" panose="020B0604020202020204" pitchFamily="34" charset="0"/>
                <a:cs typeface="Arial" panose="020B0604020202020204" pitchFamily="34" charset="0"/>
              </a:rPr>
              <a:t>Our approach outperforms the centralized, non-collaborative planning approach </a:t>
            </a:r>
            <a:r>
              <a:rPr lang="en-US" sz="2000" b="1" dirty="0">
                <a:latin typeface="Arial" panose="020B0604020202020204" pitchFamily="34" charset="0"/>
                <a:cs typeface="Arial" panose="020B0604020202020204" pitchFamily="34" charset="0"/>
              </a:rPr>
              <a:t>even when its runtime is doubled.</a:t>
            </a:r>
          </a:p>
          <a:p>
            <a:pPr marL="114300" lvl="1" indent="0" algn="just">
              <a:buNone/>
            </a:pPr>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18</a:t>
            </a:fld>
            <a:endParaRPr lang="en-US" dirty="0"/>
          </a:p>
        </p:txBody>
      </p:sp>
      <p:pic>
        <p:nvPicPr>
          <p:cNvPr id="9" name="Picture 8">
            <a:extLst>
              <a:ext uri="{FF2B5EF4-FFF2-40B4-BE49-F238E27FC236}">
                <a16:creationId xmlns:a16="http://schemas.microsoft.com/office/drawing/2014/main" id="{63BF6EC1-C89A-5AA9-265E-7A24A4A810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426" y="1768438"/>
            <a:ext cx="5279779" cy="3872421"/>
          </a:xfrm>
          <a:prstGeom prst="rect">
            <a:avLst/>
          </a:prstGeom>
        </p:spPr>
      </p:pic>
      <p:sp>
        <p:nvSpPr>
          <p:cNvPr id="10" name="Footer Placeholder 2">
            <a:extLst>
              <a:ext uri="{FF2B5EF4-FFF2-40B4-BE49-F238E27FC236}">
                <a16:creationId xmlns:a16="http://schemas.microsoft.com/office/drawing/2014/main" id="{D63201A9-D9B2-E7DC-0FA5-91C3CF24E44F}"/>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269154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EXPERIMENTS</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Sensitivity Analysis</a:t>
            </a:r>
          </a:p>
          <a:p>
            <a:pPr lvl="1" algn="just"/>
            <a:r>
              <a:rPr lang="en-US" sz="1800" dirty="0">
                <a:latin typeface="Arial" panose="020B0604020202020204" pitchFamily="34" charset="0"/>
                <a:cs typeface="Arial" panose="020B0604020202020204" pitchFamily="34" charset="0"/>
              </a:rPr>
              <a:t>Ensures </a:t>
            </a:r>
            <a:r>
              <a:rPr lang="en-US" sz="1800" b="1" dirty="0">
                <a:latin typeface="Arial" panose="020B0604020202020204" pitchFamily="34" charset="0"/>
                <a:cs typeface="Arial" panose="020B0604020202020204" pitchFamily="34" charset="0"/>
              </a:rPr>
              <a:t>enough incentive and deterrence</a:t>
            </a:r>
            <a:r>
              <a:rPr lang="en-US" sz="1800" dirty="0">
                <a:latin typeface="Arial" panose="020B0604020202020204" pitchFamily="34" charset="0"/>
                <a:cs typeface="Arial" panose="020B0604020202020204" pitchFamily="34" charset="0"/>
              </a:rPr>
              <a:t> for LSPs to adopt the coordinated planning</a:t>
            </a:r>
          </a:p>
          <a:p>
            <a:pPr lvl="1" algn="just"/>
            <a:r>
              <a:rPr lang="en-US" sz="1800" dirty="0">
                <a:latin typeface="Arial" panose="020B0604020202020204" pitchFamily="34" charset="0"/>
                <a:cs typeface="Arial" panose="020B0604020202020204" pitchFamily="34" charset="0"/>
              </a:rPr>
              <a:t>Robust against </a:t>
            </a:r>
            <a:r>
              <a:rPr lang="en-US" sz="1800" b="1" dirty="0">
                <a:latin typeface="Arial" panose="020B0604020202020204" pitchFamily="34" charset="0"/>
                <a:cs typeface="Arial" panose="020B0604020202020204" pitchFamily="34" charset="0"/>
              </a:rPr>
              <a:t>plan deviation</a:t>
            </a:r>
          </a:p>
          <a:p>
            <a:pPr marL="114300" lvl="1" indent="0" algn="just">
              <a:buNone/>
            </a:pPr>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19</a:t>
            </a:fld>
            <a:endParaRPr lang="en-US" dirty="0"/>
          </a:p>
        </p:txBody>
      </p:sp>
      <p:pic>
        <p:nvPicPr>
          <p:cNvPr id="3" name="Picture 2">
            <a:extLst>
              <a:ext uri="{FF2B5EF4-FFF2-40B4-BE49-F238E27FC236}">
                <a16:creationId xmlns:a16="http://schemas.microsoft.com/office/drawing/2014/main" id="{0B878FCC-3402-9084-C2F8-7A701499E378}"/>
              </a:ext>
            </a:extLst>
          </p:cNvPr>
          <p:cNvPicPr>
            <a:picLocks noChangeAspect="1"/>
          </p:cNvPicPr>
          <p:nvPr/>
        </p:nvPicPr>
        <p:blipFill rotWithShape="1">
          <a:blip r:embed="rId3"/>
          <a:srcRect t="16930"/>
          <a:stretch/>
        </p:blipFill>
        <p:spPr>
          <a:xfrm>
            <a:off x="1201607" y="2746820"/>
            <a:ext cx="6740785" cy="2538376"/>
          </a:xfrm>
          <a:prstGeom prst="rect">
            <a:avLst/>
          </a:prstGeom>
        </p:spPr>
      </p:pic>
      <p:sp>
        <p:nvSpPr>
          <p:cNvPr id="4" name="Footer Placeholder 2">
            <a:extLst>
              <a:ext uri="{FF2B5EF4-FFF2-40B4-BE49-F238E27FC236}">
                <a16:creationId xmlns:a16="http://schemas.microsoft.com/office/drawing/2014/main" id="{EF41F1C5-267E-7DB8-856B-262E2617299B}"/>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MULTI-AGENT</a:t>
            </a:r>
          </a:p>
        </p:txBody>
      </p:sp>
    </p:spTree>
    <p:extLst>
      <p:ext uri="{BB962C8B-B14F-4D97-AF65-F5344CB8AC3E}">
        <p14:creationId xmlns:p14="http://schemas.microsoft.com/office/powerpoint/2010/main" val="24283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OUTLINE</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RESEARCH OVERVIEW</a:t>
            </a:r>
          </a:p>
          <a:p>
            <a:pPr lvl="1" algn="just"/>
            <a:r>
              <a:rPr lang="en-US" sz="1800" dirty="0">
                <a:latin typeface="Arial" panose="020B0604020202020204" pitchFamily="34" charset="0"/>
                <a:cs typeface="Arial" panose="020B0604020202020204" pitchFamily="34" charset="0"/>
              </a:rPr>
              <a:t>PhD Thesis</a:t>
            </a:r>
          </a:p>
          <a:p>
            <a:pPr lvl="1" algn="just"/>
            <a:r>
              <a:rPr lang="en-US" sz="1800" dirty="0">
                <a:latin typeface="Arial" panose="020B0604020202020204" pitchFamily="34" charset="0"/>
                <a:cs typeface="Arial" panose="020B0604020202020204" pitchFamily="34" charset="0"/>
              </a:rPr>
              <a:t>Industry</a:t>
            </a:r>
          </a:p>
          <a:p>
            <a:pPr algn="just"/>
            <a:r>
              <a:rPr lang="en-US" sz="2000" b="1" dirty="0">
                <a:latin typeface="Arial" panose="020B0604020202020204" pitchFamily="34" charset="0"/>
                <a:cs typeface="Arial" panose="020B0604020202020204" pitchFamily="34" charset="0"/>
              </a:rPr>
              <a:t>SELECTED RESEARCH PROJECTS</a:t>
            </a:r>
          </a:p>
          <a:p>
            <a:pPr lvl="1" algn="just"/>
            <a:r>
              <a:rPr lang="en-US" sz="1800" dirty="0">
                <a:latin typeface="Arial" panose="020B0604020202020204" pitchFamily="34" charset="0"/>
                <a:cs typeface="Arial" panose="020B0604020202020204" pitchFamily="34" charset="0"/>
              </a:rPr>
              <a:t>RL Approach to solve Dynamic Routing and Scheduling Problem</a:t>
            </a:r>
          </a:p>
          <a:p>
            <a:pPr lvl="1" algn="just"/>
            <a:r>
              <a:rPr lang="en-US" sz="1800" dirty="0">
                <a:latin typeface="Arial" panose="020B0604020202020204" pitchFamily="34" charset="0"/>
                <a:cs typeface="Arial" panose="020B0604020202020204" pitchFamily="34" charset="0"/>
              </a:rPr>
              <a:t>Coordinating Multi-Agent Routing and Scheduling</a:t>
            </a:r>
          </a:p>
          <a:p>
            <a:pPr lvl="1" algn="just"/>
            <a:r>
              <a:rPr lang="en-US" sz="1800" dirty="0">
                <a:latin typeface="Arial" panose="020B0604020202020204" pitchFamily="34" charset="0"/>
                <a:cs typeface="Arial" panose="020B0604020202020204" pitchFamily="34" charset="0"/>
              </a:rPr>
              <a:t>Multi-Agent Pathfinding Problem for Autonomous Mobile Robot</a:t>
            </a:r>
          </a:p>
          <a:p>
            <a:pPr algn="just"/>
            <a:r>
              <a:rPr lang="en-US" sz="2000" b="1" dirty="0">
                <a:latin typeface="Arial" panose="020B0604020202020204" pitchFamily="34" charset="0"/>
                <a:cs typeface="Arial" panose="020B0604020202020204" pitchFamily="34" charset="0"/>
              </a:rPr>
              <a:t>SELECTED PUBLICATIONS</a:t>
            </a:r>
          </a:p>
          <a:p>
            <a:pPr algn="just"/>
            <a:endParaRPr lang="en-US" sz="1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2</a:t>
            </a:fld>
            <a:endParaRPr lang="en-US" dirty="0"/>
          </a:p>
        </p:txBody>
      </p:sp>
      <p:sp>
        <p:nvSpPr>
          <p:cNvPr id="3" name="Footer Placeholder 2">
            <a:extLst>
              <a:ext uri="{FF2B5EF4-FFF2-40B4-BE49-F238E27FC236}">
                <a16:creationId xmlns:a16="http://schemas.microsoft.com/office/drawing/2014/main" id="{EAFB9B87-29CB-DE3A-81D4-0C89EA72BE65}"/>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18664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024C61-F6BF-4DC9-88D2-3F0484C474C9}"/>
              </a:ext>
            </a:extLst>
          </p:cNvPr>
          <p:cNvSpPr>
            <a:spLocks noGrp="1"/>
          </p:cNvSpPr>
          <p:nvPr>
            <p:ph type="ctrTitle"/>
          </p:nvPr>
        </p:nvSpPr>
        <p:spPr/>
        <p:txBody>
          <a:bodyPr/>
          <a:lstStyle/>
          <a:p>
            <a:r>
              <a:rPr lang="en-SG" dirty="0"/>
              <a:t>MULTI-AGENT PATHFINDING ALGORITHM FOR AUTONOMOUS MOBILE ROBOT</a:t>
            </a:r>
          </a:p>
        </p:txBody>
      </p:sp>
      <p:sp>
        <p:nvSpPr>
          <p:cNvPr id="7" name="Subtitle 6">
            <a:extLst>
              <a:ext uri="{FF2B5EF4-FFF2-40B4-BE49-F238E27FC236}">
                <a16:creationId xmlns:a16="http://schemas.microsoft.com/office/drawing/2014/main" id="{B053B31A-8AC3-4A54-A73A-811951EC7513}"/>
              </a:ext>
            </a:extLst>
          </p:cNvPr>
          <p:cNvSpPr>
            <a:spLocks noGrp="1"/>
          </p:cNvSpPr>
          <p:nvPr>
            <p:ph type="subTitle" idx="1"/>
          </p:nvPr>
        </p:nvSpPr>
        <p:spPr>
          <a:xfrm>
            <a:off x="457200" y="2666378"/>
            <a:ext cx="6248400" cy="1444514"/>
          </a:xfrm>
        </p:spPr>
        <p:txBody>
          <a:bodyPr>
            <a:normAutofit/>
          </a:bodyPr>
          <a:lstStyle/>
          <a:p>
            <a:r>
              <a:rPr lang="en-SG" b="1" dirty="0"/>
              <a:t>PROPOSED APPROACH</a:t>
            </a:r>
          </a:p>
          <a:p>
            <a:r>
              <a:rPr lang="en-SG" b="1" dirty="0"/>
              <a:t>EXPERIMENT RESULTS</a:t>
            </a:r>
          </a:p>
          <a:p>
            <a:endParaRPr lang="en-US" b="1" dirty="0"/>
          </a:p>
        </p:txBody>
      </p:sp>
      <p:sp>
        <p:nvSpPr>
          <p:cNvPr id="4" name="Slide Number Placeholder 3">
            <a:extLst>
              <a:ext uri="{FF2B5EF4-FFF2-40B4-BE49-F238E27FC236}">
                <a16:creationId xmlns:a16="http://schemas.microsoft.com/office/drawing/2014/main" id="{E9FBE9B4-3633-4388-AFE0-3FB6905CF227}"/>
              </a:ext>
            </a:extLst>
          </p:cNvPr>
          <p:cNvSpPr>
            <a:spLocks noGrp="1"/>
          </p:cNvSpPr>
          <p:nvPr>
            <p:ph type="sldNum" sz="quarter" idx="4294967295"/>
          </p:nvPr>
        </p:nvSpPr>
        <p:spPr>
          <a:xfrm>
            <a:off x="8688388" y="5443538"/>
            <a:ext cx="455612" cy="271462"/>
          </a:xfrm>
        </p:spPr>
        <p:txBody>
          <a:bodyPr/>
          <a:lstStyle/>
          <a:p>
            <a:fld id="{300433A8-B688-449B-9BF8-ABB176901726}" type="slidenum">
              <a:rPr lang="en-US" smtClean="0"/>
              <a:pPr/>
              <a:t>20</a:t>
            </a:fld>
            <a:endParaRPr lang="en-US" dirty="0"/>
          </a:p>
        </p:txBody>
      </p:sp>
    </p:spTree>
    <p:extLst>
      <p:ext uri="{BB962C8B-B14F-4D97-AF65-F5344CB8AC3E}">
        <p14:creationId xmlns:p14="http://schemas.microsoft.com/office/powerpoint/2010/main" val="32259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PROPOSED APPROACH</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New Routing Algorithm</a:t>
            </a:r>
          </a:p>
          <a:p>
            <a:pPr lvl="1" algn="just"/>
            <a:r>
              <a:rPr lang="en-US" altLang="ko-KR" sz="1800" dirty="0">
                <a:latin typeface="Arial" panose="020B0604020202020204" pitchFamily="34" charset="0"/>
                <a:cs typeface="Arial" panose="020B0604020202020204" pitchFamily="34" charset="0"/>
              </a:rPr>
              <a:t>The new routing algorithm takes into account </a:t>
            </a:r>
            <a:r>
              <a:rPr lang="en-US" altLang="ko-KR" sz="1800" b="1" dirty="0">
                <a:latin typeface="Arial" panose="020B0604020202020204" pitchFamily="34" charset="0"/>
                <a:cs typeface="Arial" panose="020B0604020202020204" pitchFamily="34" charset="0"/>
              </a:rPr>
              <a:t>the paths of currently moving AMRs</a:t>
            </a:r>
            <a:r>
              <a:rPr lang="en-US" altLang="ko-KR" sz="1800" dirty="0">
                <a:latin typeface="Arial" panose="020B0604020202020204" pitchFamily="34" charset="0"/>
                <a:cs typeface="Arial" panose="020B0604020202020204" pitchFamily="34" charset="0"/>
              </a:rPr>
              <a:t> and compute the shortest path to avoid “clashing”</a:t>
            </a:r>
          </a:p>
          <a:p>
            <a:pPr lvl="1" algn="just"/>
            <a:r>
              <a:rPr lang="en-US" altLang="ko-KR" sz="1800" dirty="0">
                <a:latin typeface="Arial" panose="020B0604020202020204" pitchFamily="34" charset="0"/>
                <a:cs typeface="Arial" panose="020B0604020202020204" pitchFamily="34" charset="0"/>
              </a:rPr>
              <a:t>Assume the paths of other moving AMRs </a:t>
            </a:r>
            <a:r>
              <a:rPr lang="en-US" altLang="ko-KR" sz="1800" b="1" dirty="0">
                <a:latin typeface="Arial" panose="020B0604020202020204" pitchFamily="34" charset="0"/>
                <a:cs typeface="Arial" panose="020B0604020202020204" pitchFamily="34" charset="0"/>
              </a:rPr>
              <a:t>remains unchanged </a:t>
            </a:r>
          </a:p>
          <a:p>
            <a:pPr marL="114300" lvl="1" indent="0" algn="just">
              <a:buNone/>
            </a:pPr>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21</a:t>
            </a:fld>
            <a:endParaRPr lang="en-US" dirty="0"/>
          </a:p>
        </p:txBody>
      </p:sp>
      <p:pic>
        <p:nvPicPr>
          <p:cNvPr id="21" name="Picture 20">
            <a:extLst>
              <a:ext uri="{FF2B5EF4-FFF2-40B4-BE49-F238E27FC236}">
                <a16:creationId xmlns:a16="http://schemas.microsoft.com/office/drawing/2014/main" id="{BB4DF3C0-AC26-8F7E-CAEE-C462D865F839}"/>
              </a:ext>
            </a:extLst>
          </p:cNvPr>
          <p:cNvPicPr>
            <a:picLocks noChangeAspect="1"/>
          </p:cNvPicPr>
          <p:nvPr/>
        </p:nvPicPr>
        <p:blipFill>
          <a:blip r:embed="rId3"/>
          <a:stretch>
            <a:fillRect/>
          </a:stretch>
        </p:blipFill>
        <p:spPr>
          <a:xfrm>
            <a:off x="1210734" y="2528974"/>
            <a:ext cx="6329319" cy="3065629"/>
          </a:xfrm>
          <a:prstGeom prst="rect">
            <a:avLst/>
          </a:prstGeom>
        </p:spPr>
      </p:pic>
    </p:spTree>
    <p:extLst>
      <p:ext uri="{BB962C8B-B14F-4D97-AF65-F5344CB8AC3E}">
        <p14:creationId xmlns:p14="http://schemas.microsoft.com/office/powerpoint/2010/main" val="1954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PROPOSED APPROACH</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Reservation Table</a:t>
            </a:r>
          </a:p>
          <a:p>
            <a:pPr lvl="1" algn="just"/>
            <a:r>
              <a:rPr lang="en-US" altLang="ko-KR" sz="1800" dirty="0">
                <a:latin typeface="Arial" panose="020B0604020202020204" pitchFamily="34" charset="0"/>
                <a:cs typeface="Arial" panose="020B0604020202020204" pitchFamily="34" charset="0"/>
              </a:rPr>
              <a:t>Every Node has a capacity of one agent</a:t>
            </a:r>
          </a:p>
          <a:p>
            <a:pPr lvl="1" algn="just"/>
            <a:r>
              <a:rPr lang="en-US" altLang="ko-KR" sz="1800" dirty="0">
                <a:latin typeface="Arial" panose="020B0604020202020204" pitchFamily="34" charset="0"/>
                <a:cs typeface="Arial" panose="020B0604020202020204" pitchFamily="34" charset="0"/>
              </a:rPr>
              <a:t>Reservation table indicates the time where a given node is “reserved” and no other agent can occupy the node at that time</a:t>
            </a:r>
          </a:p>
          <a:p>
            <a:pPr lvl="1" algn="just"/>
            <a:r>
              <a:rPr lang="en-US" altLang="ko-KR" sz="1800" dirty="0">
                <a:latin typeface="Arial" panose="020B0604020202020204" pitchFamily="34" charset="0"/>
                <a:cs typeface="Arial" panose="020B0604020202020204" pitchFamily="34" charset="0"/>
              </a:rPr>
              <a:t>This is to avoid node conflict</a:t>
            </a:r>
          </a:p>
          <a:p>
            <a:pPr lvl="1" algn="just"/>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22</a:t>
            </a:fld>
            <a:endParaRPr lang="en-US" dirty="0"/>
          </a:p>
        </p:txBody>
      </p:sp>
      <p:pic>
        <p:nvPicPr>
          <p:cNvPr id="3" name="Picture 2">
            <a:extLst>
              <a:ext uri="{FF2B5EF4-FFF2-40B4-BE49-F238E27FC236}">
                <a16:creationId xmlns:a16="http://schemas.microsoft.com/office/drawing/2014/main" id="{13F19ADA-DB16-D965-ED72-A24B7755D616}"/>
              </a:ext>
            </a:extLst>
          </p:cNvPr>
          <p:cNvPicPr>
            <a:picLocks noChangeAspect="1"/>
          </p:cNvPicPr>
          <p:nvPr/>
        </p:nvPicPr>
        <p:blipFill>
          <a:blip r:embed="rId3"/>
          <a:stretch>
            <a:fillRect/>
          </a:stretch>
        </p:blipFill>
        <p:spPr>
          <a:xfrm>
            <a:off x="686456" y="3220261"/>
            <a:ext cx="7772400" cy="2143393"/>
          </a:xfrm>
          <a:prstGeom prst="rect">
            <a:avLst/>
          </a:prstGeom>
        </p:spPr>
      </p:pic>
    </p:spTree>
    <p:extLst>
      <p:ext uri="{BB962C8B-B14F-4D97-AF65-F5344CB8AC3E}">
        <p14:creationId xmlns:p14="http://schemas.microsoft.com/office/powerpoint/2010/main" val="343504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EXPERIMENT RESULTS</a:t>
            </a:r>
          </a:p>
        </p:txBody>
      </p:sp>
      <p:sp>
        <p:nvSpPr>
          <p:cNvPr id="7" name="Content Placeholder 6"/>
          <p:cNvSpPr>
            <a:spLocks noGrp="1"/>
          </p:cNvSpPr>
          <p:nvPr>
            <p:ph sz="quarter" idx="13"/>
          </p:nvPr>
        </p:nvSpPr>
        <p:spPr>
          <a:xfrm>
            <a:off x="490650" y="1161739"/>
            <a:ext cx="7716470" cy="3976777"/>
          </a:xfrm>
        </p:spPr>
        <p:txBody>
          <a:bodyPr/>
          <a:lstStyle/>
          <a:p>
            <a:pPr algn="just"/>
            <a:r>
              <a:rPr lang="en-US" altLang="ko-KR" sz="1800" dirty="0">
                <a:latin typeface="Hyundai Sans Text KR" panose="020B0600000101010101" pitchFamily="34" charset="-127"/>
                <a:ea typeface="Hyundai Sans Text KR" panose="020B0600000101010101" pitchFamily="34" charset="-127"/>
              </a:rPr>
              <a:t>The new routing algorithm allows AMRs to </a:t>
            </a:r>
            <a:r>
              <a:rPr lang="en-US" altLang="ko-KR" sz="1800" dirty="0">
                <a:latin typeface="Hyundai Sans Text KR Bold" panose="020B0600000101010101" pitchFamily="34" charset="-127"/>
                <a:ea typeface="Hyundai Sans Text KR Bold" panose="020B0600000101010101" pitchFamily="34" charset="-127"/>
              </a:rPr>
              <a:t>take alternative paths to avoid congestion</a:t>
            </a:r>
            <a:endParaRPr lang="en-US" altLang="ko-KR" dirty="0">
              <a:latin typeface="Hyundai Sans Text KR" panose="020B0600000101010101" pitchFamily="34" charset="-127"/>
              <a:ea typeface="Hyundai Sans Text KR" panose="020B0600000101010101" pitchFamily="34" charset="-127"/>
            </a:endParaRPr>
          </a:p>
          <a:p>
            <a:pPr marL="114300" lvl="1" indent="0" algn="just">
              <a:buNone/>
            </a:pPr>
            <a:endParaRPr lang="en-SG" sz="18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algn="just"/>
            <a:endParaRPr lang="en-SG" sz="2000" dirty="0">
              <a:latin typeface="Arial" panose="020B0604020202020204" pitchFamily="34" charset="0"/>
              <a:cs typeface="Arial" panose="020B0604020202020204" pitchFamily="34" charset="0"/>
            </a:endParaRPr>
          </a:p>
          <a:p>
            <a:pPr marL="0" indent="0" algn="just">
              <a:buNone/>
            </a:pPr>
            <a:endParaRPr lang="en-SG" sz="20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marL="114300" lvl="1" indent="0" algn="just">
              <a:buNone/>
            </a:pPr>
            <a:endParaRPr lang="en-US" sz="18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23</a:t>
            </a:fld>
            <a:endParaRPr lang="en-US" dirty="0"/>
          </a:p>
        </p:txBody>
      </p:sp>
      <p:pic>
        <p:nvPicPr>
          <p:cNvPr id="3" name="Comparison_Clip_1_New_Algo.mp4">
            <a:hlinkClick r:id="" action="ppaction://media"/>
            <a:extLst>
              <a:ext uri="{FF2B5EF4-FFF2-40B4-BE49-F238E27FC236}">
                <a16:creationId xmlns:a16="http://schemas.microsoft.com/office/drawing/2014/main" id="{C10B8174-5250-2EBD-358F-3FFB5832BC9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61795" y="2422939"/>
            <a:ext cx="3993599" cy="1872000"/>
          </a:xfrm>
          <a:prstGeom prst="rect">
            <a:avLst/>
          </a:prstGeom>
        </p:spPr>
      </p:pic>
      <p:pic>
        <p:nvPicPr>
          <p:cNvPr id="6" name="Comparison_Clip_1_Baseline.mp4">
            <a:hlinkClick r:id="" action="ppaction://media"/>
            <a:extLst>
              <a:ext uri="{FF2B5EF4-FFF2-40B4-BE49-F238E27FC236}">
                <a16:creationId xmlns:a16="http://schemas.microsoft.com/office/drawing/2014/main" id="{66852D69-4874-2A72-1DA8-35F5560734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32909" y="2401057"/>
            <a:ext cx="3865130" cy="1872000"/>
          </a:xfrm>
          <a:prstGeom prst="rect">
            <a:avLst/>
          </a:prstGeom>
        </p:spPr>
      </p:pic>
      <p:sp>
        <p:nvSpPr>
          <p:cNvPr id="8" name="TextBox 7">
            <a:extLst>
              <a:ext uri="{FF2B5EF4-FFF2-40B4-BE49-F238E27FC236}">
                <a16:creationId xmlns:a16="http://schemas.microsoft.com/office/drawing/2014/main" id="{14FAAD01-334C-65CE-2031-2B3DEE309A1C}"/>
              </a:ext>
            </a:extLst>
          </p:cNvPr>
          <p:cNvSpPr txBox="1">
            <a:spLocks noChangeArrowheads="1"/>
          </p:cNvSpPr>
          <p:nvPr/>
        </p:nvSpPr>
        <p:spPr bwMode="auto">
          <a:xfrm>
            <a:off x="1942191" y="1988652"/>
            <a:ext cx="1241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Hyundai Sans Text KR Bold" panose="020B0600000101010101" pitchFamily="34" charset="-127"/>
                <a:ea typeface="Hyundai Sans Text KR Bold" panose="020B0600000101010101" pitchFamily="34" charset="-127"/>
              </a:rPr>
              <a:t>Baseline</a:t>
            </a:r>
          </a:p>
        </p:txBody>
      </p:sp>
      <p:sp>
        <p:nvSpPr>
          <p:cNvPr id="9" name="TextBox 7">
            <a:extLst>
              <a:ext uri="{FF2B5EF4-FFF2-40B4-BE49-F238E27FC236}">
                <a16:creationId xmlns:a16="http://schemas.microsoft.com/office/drawing/2014/main" id="{92A39875-DAE4-1645-97D1-97C14618420B}"/>
              </a:ext>
            </a:extLst>
          </p:cNvPr>
          <p:cNvSpPr txBox="1">
            <a:spLocks noChangeArrowheads="1"/>
          </p:cNvSpPr>
          <p:nvPr/>
        </p:nvSpPr>
        <p:spPr bwMode="auto">
          <a:xfrm>
            <a:off x="6580105" y="1998446"/>
            <a:ext cx="1241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latin typeface="Hyundai Sans Text KR Bold" panose="020B0600000101010101" pitchFamily="34" charset="-127"/>
                <a:ea typeface="Hyundai Sans Text KR Bold" panose="020B0600000101010101" pitchFamily="34" charset="-127"/>
              </a:rPr>
              <a:t>New</a:t>
            </a:r>
          </a:p>
        </p:txBody>
      </p:sp>
      <p:sp>
        <p:nvSpPr>
          <p:cNvPr id="10" name="TextBox 11">
            <a:extLst>
              <a:ext uri="{FF2B5EF4-FFF2-40B4-BE49-F238E27FC236}">
                <a16:creationId xmlns:a16="http://schemas.microsoft.com/office/drawing/2014/main" id="{40AF060E-B4FD-D898-61B9-F55B2C2123E4}"/>
              </a:ext>
            </a:extLst>
          </p:cNvPr>
          <p:cNvSpPr txBox="1">
            <a:spLocks noChangeArrowheads="1"/>
          </p:cNvSpPr>
          <p:nvPr/>
        </p:nvSpPr>
        <p:spPr bwMode="auto">
          <a:xfrm>
            <a:off x="375452" y="4472181"/>
            <a:ext cx="39949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0" lang="en-US" altLang="ko-KR" sz="1600" dirty="0">
                <a:latin typeface="Hyundai Sans Text KR Bold" panose="020B0600000101010101" pitchFamily="34" charset="-127"/>
                <a:ea typeface="Hyundai Sans Text KR Bold" panose="020B0600000101010101" pitchFamily="34" charset="-127"/>
              </a:rPr>
              <a:t>Congestion is more likely to occur </a:t>
            </a:r>
            <a:r>
              <a:rPr kumimoji="0" lang="en-US" altLang="ko-KR" sz="1600" b="0" dirty="0">
                <a:latin typeface="Hyundai Sans Text KR" panose="020B0600000101010101" pitchFamily="34" charset="-127"/>
                <a:ea typeface="Hyundai Sans Text KR" panose="020B0600000101010101" pitchFamily="34" charset="-127"/>
              </a:rPr>
              <a:t>since AMRs will always take the same shortest paths. </a:t>
            </a:r>
            <a:endParaRPr kumimoji="0" lang="en-US" altLang="ko-KR" sz="1200" b="0" dirty="0">
              <a:latin typeface="Hyundai Sans Text KR" panose="020B0600000101010101" pitchFamily="34" charset="-127"/>
              <a:ea typeface="Hyundai Sans Text KR" panose="020B0600000101010101" pitchFamily="34" charset="-127"/>
            </a:endParaRPr>
          </a:p>
        </p:txBody>
      </p:sp>
      <p:sp>
        <p:nvSpPr>
          <p:cNvPr id="11" name="TextBox 11">
            <a:extLst>
              <a:ext uri="{FF2B5EF4-FFF2-40B4-BE49-F238E27FC236}">
                <a16:creationId xmlns:a16="http://schemas.microsoft.com/office/drawing/2014/main" id="{5561288C-73CC-C0E7-99A2-DDF365D55416}"/>
              </a:ext>
            </a:extLst>
          </p:cNvPr>
          <p:cNvSpPr txBox="1">
            <a:spLocks noChangeArrowheads="1"/>
          </p:cNvSpPr>
          <p:nvPr/>
        </p:nvSpPr>
        <p:spPr bwMode="auto">
          <a:xfrm>
            <a:off x="4760466" y="4462102"/>
            <a:ext cx="39949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0" lang="en-US" altLang="ko-KR" sz="1600" b="0" dirty="0">
                <a:latin typeface="Hyundai Sans Text KR" panose="020B0600000101010101" pitchFamily="34" charset="-127"/>
                <a:ea typeface="Hyundai Sans Text KR" panose="020B0600000101010101" pitchFamily="34" charset="-127"/>
              </a:rPr>
              <a:t>AMRs can take </a:t>
            </a:r>
            <a:r>
              <a:rPr kumimoji="0" lang="en-US" altLang="ko-KR" sz="1600" dirty="0">
                <a:latin typeface="Hyundai Sans Text KR Bold" panose="020B0600000101010101" pitchFamily="34" charset="-127"/>
                <a:ea typeface="Hyundai Sans Text KR Bold" panose="020B0600000101010101" pitchFamily="34" charset="-127"/>
              </a:rPr>
              <a:t>alternative paths to avoid the congestion.</a:t>
            </a:r>
          </a:p>
          <a:p>
            <a:pPr algn="just"/>
            <a:r>
              <a:rPr kumimoji="0" lang="en-US" altLang="ko-KR" sz="1600" b="0" dirty="0">
                <a:latin typeface="Hyundai Sans Text KR" panose="020B0600000101010101" pitchFamily="34" charset="-127"/>
                <a:ea typeface="Hyundai Sans Text KR" panose="020B0600000101010101" pitchFamily="34" charset="-127"/>
              </a:rPr>
              <a:t>This is </a:t>
            </a:r>
            <a:r>
              <a:rPr kumimoji="0" lang="en-US" altLang="ko-KR" sz="1600" dirty="0">
                <a:latin typeface="Hyundai Sans Text KR Bold" panose="020B0600000101010101" pitchFamily="34" charset="-127"/>
                <a:ea typeface="Hyundai Sans Text KR Bold" panose="020B0600000101010101" pitchFamily="34" charset="-127"/>
              </a:rPr>
              <a:t>an intended </a:t>
            </a:r>
            <a:r>
              <a:rPr kumimoji="0" lang="en-US" altLang="ko-KR" sz="1600" dirty="0" err="1">
                <a:latin typeface="Hyundai Sans Text KR Bold" panose="020B0600000101010101" pitchFamily="34" charset="-127"/>
                <a:ea typeface="Hyundai Sans Text KR Bold" panose="020B0600000101010101" pitchFamily="34" charset="-127"/>
              </a:rPr>
              <a:t>behaviour</a:t>
            </a:r>
            <a:r>
              <a:rPr kumimoji="0" lang="en-US" altLang="ko-KR" sz="1600" dirty="0">
                <a:latin typeface="Hyundai Sans Text KR Bold" panose="020B0600000101010101" pitchFamily="34" charset="-127"/>
                <a:ea typeface="Hyundai Sans Text KR Bold" panose="020B0600000101010101" pitchFamily="34" charset="-127"/>
              </a:rPr>
              <a:t> </a:t>
            </a:r>
            <a:r>
              <a:rPr kumimoji="0" lang="en-US" altLang="ko-KR" sz="1600" b="0" dirty="0">
                <a:latin typeface="Hyundai Sans Text KR" panose="020B0600000101010101" pitchFamily="34" charset="-127"/>
                <a:ea typeface="Hyundai Sans Text KR" panose="020B0600000101010101" pitchFamily="34" charset="-127"/>
              </a:rPr>
              <a:t>of the new algorithm.</a:t>
            </a:r>
            <a:endParaRPr kumimoji="0" lang="en-US" altLang="ko-KR" sz="1200" b="0" dirty="0">
              <a:latin typeface="Hyundai Sans Text KR" panose="020B0600000101010101" pitchFamily="34" charset="-127"/>
              <a:ea typeface="Hyundai Sans Text KR" panose="020B0600000101010101" pitchFamily="34" charset="-127"/>
            </a:endParaRPr>
          </a:p>
        </p:txBody>
      </p:sp>
    </p:spTree>
    <p:extLst>
      <p:ext uri="{BB962C8B-B14F-4D97-AF65-F5344CB8AC3E}">
        <p14:creationId xmlns:p14="http://schemas.microsoft.com/office/powerpoint/2010/main" val="63672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100"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1800" fill="hold"/>
                                        <p:tgtEl>
                                          <p:spTgt spid="3"/>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3"/>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3"/>
                                        </p:tgtEl>
                                      </p:cBhvr>
                                    </p:cmd>
                                  </p:childTnLst>
                                </p:cTn>
                              </p:par>
                            </p:childTnLst>
                          </p:cTn>
                        </p:par>
                      </p:childTnLst>
                    </p:cTn>
                  </p:par>
                </p:childTnLst>
              </p:cTn>
              <p:nextCondLst>
                <p:cond evt="onClick" delay="0">
                  <p:tgtEl>
                    <p:spTgt spid="3"/>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6"/>
                                        </p:tgtEl>
                                      </p:cBhvr>
                                    </p:cmd>
                                  </p:childTnLst>
                                </p:cTn>
                              </p:par>
                            </p:childTnLst>
                          </p:cTn>
                        </p:par>
                      </p:childTnLst>
                    </p:cTn>
                  </p:par>
                </p:childTnLst>
              </p:cTn>
              <p:nextCondLst>
                <p:cond evt="onClick" delay="0">
                  <p:tgtEl>
                    <p:spTgt spid="6"/>
                  </p:tgtEl>
                </p:cond>
              </p:nextCondLst>
            </p:seq>
            <p:video>
              <p:cMediaNode vol="80000">
                <p:cTn id="39" fill="hold" display="0">
                  <p:stCondLst>
                    <p:cond delay="indefinite"/>
                  </p:stCondLst>
                </p:cTn>
                <p:tgtEl>
                  <p:spTgt spid="3"/>
                </p:tgtEl>
              </p:cMediaNode>
            </p:video>
            <p:video>
              <p:cMediaNode vol="80000">
                <p:cTn id="40" fill="hold" display="0">
                  <p:stCondLst>
                    <p:cond delay="indefinite"/>
                  </p:stCondLst>
                </p:cTn>
                <p:tgtEl>
                  <p:spTgt spid="6"/>
                </p:tgtEl>
              </p:cMediaNode>
            </p:video>
          </p:childTnLst>
        </p:cTn>
      </p:par>
    </p:tnLst>
    <p:bldLst>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SELECTED PUBLICATIONS</a:t>
            </a:r>
          </a:p>
        </p:txBody>
      </p:sp>
      <p:sp>
        <p:nvSpPr>
          <p:cNvPr id="7" name="Content Placeholder 6"/>
          <p:cNvSpPr>
            <a:spLocks noGrp="1"/>
          </p:cNvSpPr>
          <p:nvPr>
            <p:ph sz="quarter" idx="13"/>
          </p:nvPr>
        </p:nvSpPr>
        <p:spPr>
          <a:xfrm>
            <a:off x="490650" y="1161739"/>
            <a:ext cx="7716470" cy="3976777"/>
          </a:xfrm>
        </p:spPr>
        <p:txBody>
          <a:bodyPr/>
          <a:lstStyle/>
          <a:p>
            <a:pPr algn="just"/>
            <a:r>
              <a:rPr lang="en-US" sz="1600" dirty="0">
                <a:latin typeface="Arial" panose="020B0604020202020204" pitchFamily="34" charset="0"/>
                <a:cs typeface="Arial" panose="020B0604020202020204" pitchFamily="34" charset="0"/>
              </a:rPr>
              <a:t>[1] W. Joe and H. C. Lau, “Deep reinforcement learning approach to solve dynamic vehicle routing problem with stochastic customers”, in </a:t>
            </a:r>
            <a:r>
              <a:rPr lang="en-US" sz="1600" i="1" dirty="0">
                <a:latin typeface="Arial" panose="020B0604020202020204" pitchFamily="34" charset="0"/>
                <a:cs typeface="Arial" panose="020B0604020202020204" pitchFamily="34" charset="0"/>
              </a:rPr>
              <a:t>Proceedings of the International Conference on Automated Planning and Scheduling</a:t>
            </a:r>
            <a:r>
              <a:rPr lang="en-US" sz="1600" dirty="0">
                <a:latin typeface="Arial" panose="020B0604020202020204" pitchFamily="34" charset="0"/>
                <a:cs typeface="Arial" panose="020B0604020202020204" pitchFamily="34" charset="0"/>
              </a:rPr>
              <a:t>, vol. 30, 2020, pp. 394–402. </a:t>
            </a:r>
          </a:p>
          <a:p>
            <a:pPr algn="just"/>
            <a:r>
              <a:rPr lang="en-US" sz="1600" dirty="0">
                <a:latin typeface="Arial" panose="020B0604020202020204" pitchFamily="34" charset="0"/>
                <a:cs typeface="Arial" panose="020B0604020202020204" pitchFamily="34" charset="0"/>
              </a:rPr>
              <a:t>[2] W. Joe and H. C. Lau, “Coordinating multi-party vehicle routing with location congestion via iterative best response”, in </a:t>
            </a:r>
            <a:r>
              <a:rPr lang="en-US" sz="1600" i="1" dirty="0">
                <a:latin typeface="Arial" panose="020B0604020202020204" pitchFamily="34" charset="0"/>
                <a:cs typeface="Arial" panose="020B0604020202020204" pitchFamily="34" charset="0"/>
              </a:rPr>
              <a:t>Multi-Agent Systems: 18th European Conference, EUMAS 2021, Virtual Event, June 28–29, 2021, Revised Selected Papers</a:t>
            </a:r>
            <a:r>
              <a:rPr lang="en-US" sz="1600" dirty="0">
                <a:latin typeface="Arial" panose="020B0604020202020204" pitchFamily="34" charset="0"/>
                <a:cs typeface="Arial" panose="020B0604020202020204" pitchFamily="34" charset="0"/>
              </a:rPr>
              <a:t>, Springer Nature, 2021. </a:t>
            </a:r>
          </a:p>
          <a:p>
            <a:pPr algn="just"/>
            <a:r>
              <a:rPr lang="en-US" sz="1600" dirty="0">
                <a:latin typeface="Arial" panose="020B0604020202020204" pitchFamily="34" charset="0"/>
                <a:cs typeface="Arial" panose="020B0604020202020204" pitchFamily="34" charset="0"/>
              </a:rPr>
              <a:t>[3] W. Joe, H. C. Lau, and J. Pan, “Reinforcement learning approach to solve dynamic bi-objective police patrol dispatching and rescheduling problem”, in </a:t>
            </a:r>
            <a:r>
              <a:rPr lang="en-US" sz="1600" i="1" dirty="0">
                <a:latin typeface="Arial" panose="020B0604020202020204" pitchFamily="34" charset="0"/>
                <a:cs typeface="Arial" panose="020B0604020202020204" pitchFamily="34" charset="0"/>
              </a:rPr>
              <a:t>Proceedings of the International Conference on Automated Planning and Scheduling</a:t>
            </a:r>
            <a:r>
              <a:rPr lang="en-US" sz="1600" dirty="0">
                <a:latin typeface="Arial" panose="020B0604020202020204" pitchFamily="34" charset="0"/>
                <a:cs typeface="Arial" panose="020B0604020202020204" pitchFamily="34" charset="0"/>
              </a:rPr>
              <a:t>, vol. 32, 2022, pp. 453–461. </a:t>
            </a:r>
          </a:p>
          <a:p>
            <a:pPr algn="just"/>
            <a:r>
              <a:rPr lang="en-US" sz="1600" dirty="0">
                <a:latin typeface="Arial" panose="020B0604020202020204" pitchFamily="34" charset="0"/>
                <a:cs typeface="Arial" panose="020B0604020202020204" pitchFamily="34" charset="0"/>
              </a:rPr>
              <a:t>[4] W. Joe, H. C. Lau,, “</a:t>
            </a:r>
            <a:r>
              <a:rPr lang="en-SG" sz="1600" dirty="0">
                <a:latin typeface="Arial" panose="020B0604020202020204" pitchFamily="34" charset="0"/>
                <a:cs typeface="Arial" panose="020B0604020202020204" pitchFamily="34" charset="0"/>
              </a:rPr>
              <a:t>Learning to send reinforcements: coordinating multi-agent dynamic police patrol dispatching and rescheduling via reinforcement learning”. In </a:t>
            </a:r>
            <a:r>
              <a:rPr lang="en-SG" sz="1600" i="1" dirty="0">
                <a:latin typeface="Arial" panose="020B0604020202020204" pitchFamily="34" charset="0"/>
                <a:cs typeface="Arial" panose="020B0604020202020204" pitchFamily="34" charset="0"/>
              </a:rPr>
              <a:t>Proceedings of the Thirty-Second International Joint Conference on Artificial Intelligence </a:t>
            </a:r>
            <a:r>
              <a:rPr lang="en-SG" sz="1600" dirty="0">
                <a:latin typeface="Arial" panose="020B0604020202020204" pitchFamily="34" charset="0"/>
                <a:cs typeface="Arial" panose="020B0604020202020204" pitchFamily="34" charset="0"/>
              </a:rPr>
              <a:t>(pp. 153-161)</a:t>
            </a:r>
            <a:r>
              <a:rPr lang="en-US" sz="1600" dirty="0">
                <a:latin typeface="Arial" panose="020B0604020202020204" pitchFamily="34" charset="0"/>
                <a:cs typeface="Arial" panose="020B0604020202020204" pitchFamily="34" charset="0"/>
              </a:rPr>
              <a:t>. </a:t>
            </a: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24</a:t>
            </a:fld>
            <a:endParaRPr lang="en-US" dirty="0"/>
          </a:p>
        </p:txBody>
      </p:sp>
    </p:spTree>
    <p:extLst>
      <p:ext uri="{BB962C8B-B14F-4D97-AF65-F5344CB8AC3E}">
        <p14:creationId xmlns:p14="http://schemas.microsoft.com/office/powerpoint/2010/main" val="39554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11C474-9961-41F3-9BDB-E7EA813C39CE}"/>
              </a:ext>
            </a:extLst>
          </p:cNvPr>
          <p:cNvSpPr>
            <a:spLocks noGrp="1"/>
          </p:cNvSpPr>
          <p:nvPr>
            <p:ph type="title"/>
          </p:nvPr>
        </p:nvSpPr>
        <p:spPr>
          <a:xfrm>
            <a:off x="626117" y="2305261"/>
            <a:ext cx="7716469" cy="1648671"/>
          </a:xfrm>
        </p:spPr>
        <p:txBody>
          <a:bodyPr/>
          <a:lstStyle/>
          <a:p>
            <a:pPr algn="ctr"/>
            <a:r>
              <a:rPr lang="en-US" sz="3600" b="1" dirty="0">
                <a:latin typeface="Arial" panose="020B0604020202020204" pitchFamily="34" charset="0"/>
                <a:cs typeface="Arial" panose="020B0604020202020204" pitchFamily="34" charset="0"/>
              </a:rPr>
              <a:t>THANK YOU</a:t>
            </a:r>
            <a:br>
              <a:rPr lang="en-US" sz="3600" b="1" dirty="0">
                <a:latin typeface="Arial" panose="020B0604020202020204" pitchFamily="34" charset="0"/>
                <a:cs typeface="Arial" panose="020B0604020202020204" pitchFamily="34" charset="0"/>
              </a:rPr>
            </a:b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Q&amp;A</a:t>
            </a:r>
          </a:p>
        </p:txBody>
      </p:sp>
    </p:spTree>
    <p:extLst>
      <p:ext uri="{BB962C8B-B14F-4D97-AF65-F5344CB8AC3E}">
        <p14:creationId xmlns:p14="http://schemas.microsoft.com/office/powerpoint/2010/main" val="298471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RESEARCH OVERVIEW (PhD)</a:t>
            </a: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a:xfrm>
            <a:off x="8230913" y="5515346"/>
            <a:ext cx="455887" cy="270774"/>
          </a:xfrm>
        </p:spPr>
        <p:txBody>
          <a:bodyPr/>
          <a:lstStyle/>
          <a:p>
            <a:fld id="{300433A8-B688-449B-9BF8-ABB176901726}" type="slidenum">
              <a:rPr lang="en-US" smtClean="0"/>
              <a:pPr/>
              <a:t>3</a:t>
            </a:fld>
            <a:endParaRPr lang="en-US" dirty="0"/>
          </a:p>
        </p:txBody>
      </p:sp>
      <p:sp>
        <p:nvSpPr>
          <p:cNvPr id="9" name="Rectangle: Rounded Corners 8">
            <a:extLst>
              <a:ext uri="{FF2B5EF4-FFF2-40B4-BE49-F238E27FC236}">
                <a16:creationId xmlns:a16="http://schemas.microsoft.com/office/drawing/2014/main" id="{C4CD5A71-F0E2-437F-96F8-E30C9AD9A0BA}"/>
              </a:ext>
            </a:extLst>
          </p:cNvPr>
          <p:cNvSpPr/>
          <p:nvPr/>
        </p:nvSpPr>
        <p:spPr>
          <a:xfrm>
            <a:off x="979703" y="1095340"/>
            <a:ext cx="7028273" cy="8122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2000" dirty="0"/>
              <a:t>RL Approach to Coordinate Real-World Multi-Agent Dynamic Routing and Scheduling</a:t>
            </a:r>
          </a:p>
        </p:txBody>
      </p:sp>
      <p:sp>
        <p:nvSpPr>
          <p:cNvPr id="38" name="Rectangle: Rounded Corners 37">
            <a:extLst>
              <a:ext uri="{FF2B5EF4-FFF2-40B4-BE49-F238E27FC236}">
                <a16:creationId xmlns:a16="http://schemas.microsoft.com/office/drawing/2014/main" id="{224D60FC-BFD5-4DF0-B6E6-0FF534E09D8F}"/>
              </a:ext>
            </a:extLst>
          </p:cNvPr>
          <p:cNvSpPr/>
          <p:nvPr/>
        </p:nvSpPr>
        <p:spPr>
          <a:xfrm>
            <a:off x="6695121" y="1184938"/>
            <a:ext cx="1006941" cy="3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Rounded Corners 38">
            <a:extLst>
              <a:ext uri="{FF2B5EF4-FFF2-40B4-BE49-F238E27FC236}">
                <a16:creationId xmlns:a16="http://schemas.microsoft.com/office/drawing/2014/main" id="{7F96F986-83BD-408B-ABCB-D32901BFEB14}"/>
              </a:ext>
            </a:extLst>
          </p:cNvPr>
          <p:cNvSpPr/>
          <p:nvPr/>
        </p:nvSpPr>
        <p:spPr>
          <a:xfrm>
            <a:off x="3170716" y="1502541"/>
            <a:ext cx="2588246" cy="3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id="{121BFF9C-1D5B-4598-A607-738C5C1B7E0F}"/>
              </a:ext>
            </a:extLst>
          </p:cNvPr>
          <p:cNvSpPr/>
          <p:nvPr/>
        </p:nvSpPr>
        <p:spPr>
          <a:xfrm>
            <a:off x="1302197" y="1191035"/>
            <a:ext cx="1397041" cy="3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Rounded Corners 42">
            <a:extLst>
              <a:ext uri="{FF2B5EF4-FFF2-40B4-BE49-F238E27FC236}">
                <a16:creationId xmlns:a16="http://schemas.microsoft.com/office/drawing/2014/main" id="{5E071D0F-742B-4F7B-9E80-CA01E1E19283}"/>
              </a:ext>
            </a:extLst>
          </p:cNvPr>
          <p:cNvSpPr/>
          <p:nvPr/>
        </p:nvSpPr>
        <p:spPr>
          <a:xfrm>
            <a:off x="3007225" y="1199116"/>
            <a:ext cx="1169122" cy="3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Rounded Corners 44">
            <a:extLst>
              <a:ext uri="{FF2B5EF4-FFF2-40B4-BE49-F238E27FC236}">
                <a16:creationId xmlns:a16="http://schemas.microsoft.com/office/drawing/2014/main" id="{03DE2C8F-95B2-4F2A-BDFC-EDC2526D4820}"/>
              </a:ext>
            </a:extLst>
          </p:cNvPr>
          <p:cNvSpPr/>
          <p:nvPr/>
        </p:nvSpPr>
        <p:spPr>
          <a:xfrm>
            <a:off x="1134777" y="1116027"/>
            <a:ext cx="6707026" cy="726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Footer Placeholder 2">
            <a:extLst>
              <a:ext uri="{FF2B5EF4-FFF2-40B4-BE49-F238E27FC236}">
                <a16:creationId xmlns:a16="http://schemas.microsoft.com/office/drawing/2014/main" id="{50121CEF-88B6-4924-8DB6-A60DBFF531D9}"/>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INTRODUCTION</a:t>
            </a:r>
          </a:p>
        </p:txBody>
      </p:sp>
      <p:sp>
        <p:nvSpPr>
          <p:cNvPr id="8" name="Rectangle 7">
            <a:extLst>
              <a:ext uri="{FF2B5EF4-FFF2-40B4-BE49-F238E27FC236}">
                <a16:creationId xmlns:a16="http://schemas.microsoft.com/office/drawing/2014/main" id="{AEC5837B-428B-10E7-2B88-11B39A5755C1}"/>
              </a:ext>
            </a:extLst>
          </p:cNvPr>
          <p:cNvSpPr/>
          <p:nvPr/>
        </p:nvSpPr>
        <p:spPr>
          <a:xfrm>
            <a:off x="127225" y="2100895"/>
            <a:ext cx="2827833" cy="461665"/>
          </a:xfrm>
          <a:prstGeom prst="rect">
            <a:avLst/>
          </a:prstGeom>
          <a:solidFill>
            <a:schemeClr val="bg1"/>
          </a:solidFill>
          <a:ln>
            <a:solidFill>
              <a:schemeClr val="accent1"/>
            </a:solidFill>
          </a:ln>
        </p:spPr>
        <p:txBody>
          <a:bodyPr wrap="square">
            <a:spAutoFit/>
          </a:bodyPr>
          <a:lstStyle/>
          <a:p>
            <a:r>
              <a:rPr lang="en-SG" sz="1200" b="1" dirty="0">
                <a:latin typeface="Arial" panose="020B0604020202020204" pitchFamily="34" charset="0"/>
                <a:cs typeface="Arial" panose="020B0604020202020204" pitchFamily="34" charset="0"/>
              </a:rPr>
              <a:t>RL Approach to Solve DYNAMIC Routing and Scheduling Problem</a:t>
            </a:r>
            <a:endParaRPr lang="en-SG"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B4BA51-CD80-F80C-A223-0D5404D2DF47}"/>
              </a:ext>
            </a:extLst>
          </p:cNvPr>
          <p:cNvSpPr/>
          <p:nvPr/>
        </p:nvSpPr>
        <p:spPr>
          <a:xfrm>
            <a:off x="3135394" y="2114058"/>
            <a:ext cx="2876606" cy="461665"/>
          </a:xfrm>
          <a:prstGeom prst="rect">
            <a:avLst/>
          </a:prstGeom>
          <a:solidFill>
            <a:schemeClr val="bg1"/>
          </a:solidFill>
          <a:ln>
            <a:solidFill>
              <a:schemeClr val="accent1"/>
            </a:solidFill>
          </a:ln>
        </p:spPr>
        <p:txBody>
          <a:bodyPr wrap="square">
            <a:spAutoFit/>
          </a:bodyPr>
          <a:lstStyle/>
          <a:p>
            <a:r>
              <a:rPr lang="en-SG" sz="1200" b="1" dirty="0">
                <a:latin typeface="Arial" panose="020B0604020202020204" pitchFamily="34" charset="0"/>
                <a:cs typeface="Arial" panose="020B0604020202020204" pitchFamily="34" charset="0"/>
              </a:rPr>
              <a:t>Coordinating MULTI-AGENT Routing and Scheduling</a:t>
            </a:r>
            <a:endParaRPr lang="en-SG" sz="1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B407503-7D4A-8BA1-F3AB-55E700F014A1}"/>
              </a:ext>
            </a:extLst>
          </p:cNvPr>
          <p:cNvSpPr/>
          <p:nvPr/>
        </p:nvSpPr>
        <p:spPr>
          <a:xfrm>
            <a:off x="6130675" y="2114058"/>
            <a:ext cx="2880000" cy="646331"/>
          </a:xfrm>
          <a:prstGeom prst="rect">
            <a:avLst/>
          </a:prstGeom>
          <a:solidFill>
            <a:schemeClr val="bg1"/>
          </a:solidFill>
          <a:ln>
            <a:solidFill>
              <a:schemeClr val="accent1"/>
            </a:solidFill>
          </a:ln>
        </p:spPr>
        <p:txBody>
          <a:bodyPr wrap="square">
            <a:spAutoFit/>
          </a:bodyPr>
          <a:lstStyle/>
          <a:p>
            <a:r>
              <a:rPr lang="en-SG" sz="1200" b="1" dirty="0">
                <a:latin typeface="Arial" panose="020B0604020202020204" pitchFamily="34" charset="0"/>
                <a:cs typeface="Arial" panose="020B0604020202020204" pitchFamily="34" charset="0"/>
              </a:rPr>
              <a:t>RL Approach to Coordinate MULTI-AGENT DYNAMIC Routing and Scheduling</a:t>
            </a:r>
            <a:endParaRPr lang="en-SG" sz="1200" i="1" dirty="0">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B19ABBF-0B34-3516-FAC2-DFFD588A91BD}"/>
              </a:ext>
            </a:extLst>
          </p:cNvPr>
          <p:cNvSpPr/>
          <p:nvPr/>
        </p:nvSpPr>
        <p:spPr>
          <a:xfrm>
            <a:off x="5401904" y="1193686"/>
            <a:ext cx="1293218" cy="3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21460DB-08E1-C6F1-CA2C-79E032634268}"/>
              </a:ext>
            </a:extLst>
          </p:cNvPr>
          <p:cNvSpPr/>
          <p:nvPr/>
        </p:nvSpPr>
        <p:spPr>
          <a:xfrm>
            <a:off x="127225" y="2705377"/>
            <a:ext cx="2880000" cy="1938992"/>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200" b="1" i="1" dirty="0">
                <a:latin typeface="Arial" panose="020B0604020202020204" pitchFamily="34" charset="0"/>
                <a:cs typeface="Arial" panose="020B0604020202020204" pitchFamily="34" charset="0"/>
              </a:rPr>
              <a:t>Value Function Approximation (VFA) via Temporal-Difference (TD) Learning with Heuristic</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Evaluation 1: </a:t>
            </a:r>
            <a:r>
              <a:rPr lang="en-SG" sz="1200" i="1" dirty="0">
                <a:latin typeface="Arial" panose="020B0604020202020204" pitchFamily="34" charset="0"/>
                <a:cs typeface="Arial" panose="020B0604020202020204" pitchFamily="34" charset="0"/>
              </a:rPr>
              <a:t>Same-Day Delivery Routing Problem (SDDP)(ICAPS’20) [1]</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Evaluation 2: </a:t>
            </a:r>
            <a:r>
              <a:rPr lang="en-SG" sz="1200" i="1" dirty="0">
                <a:latin typeface="Arial" panose="020B0604020202020204" pitchFamily="34" charset="0"/>
                <a:cs typeface="Arial" panose="020B0604020202020204" pitchFamily="34" charset="0"/>
              </a:rPr>
              <a:t>Bi-Objective Dynamic Police Patrol Dispatching and Rescheduling Problem (DPRP)(ICAPS’22) [3]</a:t>
            </a:r>
          </a:p>
        </p:txBody>
      </p:sp>
      <p:sp>
        <p:nvSpPr>
          <p:cNvPr id="24" name="Rectangle 23">
            <a:extLst>
              <a:ext uri="{FF2B5EF4-FFF2-40B4-BE49-F238E27FC236}">
                <a16:creationId xmlns:a16="http://schemas.microsoft.com/office/drawing/2014/main" id="{79EC2B39-7EED-DABA-F847-3D2628F7F8CE}"/>
              </a:ext>
            </a:extLst>
          </p:cNvPr>
          <p:cNvSpPr/>
          <p:nvPr/>
        </p:nvSpPr>
        <p:spPr>
          <a:xfrm>
            <a:off x="3132000" y="2696622"/>
            <a:ext cx="2880000" cy="1015663"/>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200" b="1" i="1" dirty="0">
                <a:latin typeface="Arial" panose="020B0604020202020204" pitchFamily="34" charset="0"/>
                <a:cs typeface="Arial" panose="020B0604020202020204" pitchFamily="34" charset="0"/>
              </a:rPr>
              <a:t>Coordinating Multi-Agent Routing and Scheduling via Iterative Best Response</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Evaluation: </a:t>
            </a:r>
            <a:r>
              <a:rPr lang="en-SG" sz="1200" i="1" dirty="0">
                <a:latin typeface="Arial" panose="020B0604020202020204" pitchFamily="34" charset="0"/>
                <a:cs typeface="Arial" panose="020B0604020202020204" pitchFamily="34" charset="0"/>
              </a:rPr>
              <a:t>Multi-LSP VRP with Location Congestion (EUMAS’21)[2]</a:t>
            </a:r>
          </a:p>
        </p:txBody>
      </p:sp>
      <p:sp>
        <p:nvSpPr>
          <p:cNvPr id="25" name="Rectangle 24">
            <a:extLst>
              <a:ext uri="{FF2B5EF4-FFF2-40B4-BE49-F238E27FC236}">
                <a16:creationId xmlns:a16="http://schemas.microsoft.com/office/drawing/2014/main" id="{C9872BEB-755D-DA5A-99C5-66722B162767}"/>
              </a:ext>
            </a:extLst>
          </p:cNvPr>
          <p:cNvSpPr/>
          <p:nvPr/>
        </p:nvSpPr>
        <p:spPr>
          <a:xfrm>
            <a:off x="6130675" y="2870923"/>
            <a:ext cx="2880000" cy="1015663"/>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200" b="1" i="1" dirty="0">
                <a:latin typeface="Arial" panose="020B0604020202020204" pitchFamily="34" charset="0"/>
                <a:cs typeface="Arial" panose="020B0604020202020204" pitchFamily="34" charset="0"/>
              </a:rPr>
              <a:t>Multi-Agent VFA (MAVFA) via Value Function Factorization with Planning Heuristic</a:t>
            </a:r>
            <a:endParaRPr lang="en-US" sz="1200" b="1" i="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Evaluation:</a:t>
            </a:r>
            <a:r>
              <a:rPr lang="en-SG" sz="1200" i="1" dirty="0">
                <a:latin typeface="Arial" panose="020B0604020202020204" pitchFamily="34" charset="0"/>
                <a:cs typeface="Arial" panose="020B0604020202020204" pitchFamily="34" charset="0"/>
              </a:rPr>
              <a:t> Multi-Agent DPRP (IJCAI’23)[4]</a:t>
            </a:r>
          </a:p>
        </p:txBody>
      </p:sp>
      <p:pic>
        <p:nvPicPr>
          <p:cNvPr id="1026" name="Picture 2" descr="Home Team Science and Technology Agency">
            <a:extLst>
              <a:ext uri="{FF2B5EF4-FFF2-40B4-BE49-F238E27FC236}">
                <a16:creationId xmlns:a16="http://schemas.microsoft.com/office/drawing/2014/main" id="{2403B33B-F241-91C5-F072-2ABD18301E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4243" y="4598559"/>
            <a:ext cx="663607" cy="798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Fujitsu-SMU UNiCEN Corp. Lab">
            <a:extLst>
              <a:ext uri="{FF2B5EF4-FFF2-40B4-BE49-F238E27FC236}">
                <a16:creationId xmlns:a16="http://schemas.microsoft.com/office/drawing/2014/main" id="{D8337791-DA87-DEF8-3A87-436CABE5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954" y="4573902"/>
            <a:ext cx="2085846" cy="6793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814D1D-12DC-9FA5-370E-A644DAFF4ADB}"/>
              </a:ext>
            </a:extLst>
          </p:cNvPr>
          <p:cNvSpPr/>
          <p:nvPr/>
        </p:nvSpPr>
        <p:spPr>
          <a:xfrm>
            <a:off x="670326" y="4787186"/>
            <a:ext cx="2119690" cy="461665"/>
          </a:xfrm>
          <a:prstGeom prst="rect">
            <a:avLst/>
          </a:prstGeom>
          <a:solidFill>
            <a:schemeClr val="bg1"/>
          </a:solidFill>
          <a:ln>
            <a:solidFill>
              <a:schemeClr val="accent1"/>
            </a:solidFill>
          </a:ln>
        </p:spPr>
        <p:txBody>
          <a:bodyPr wrap="square">
            <a:spAutoFit/>
          </a:bodyPr>
          <a:lstStyle/>
          <a:p>
            <a:r>
              <a:rPr lang="en-SG" sz="1200" b="1" dirty="0">
                <a:latin typeface="Arial" panose="020B0604020202020204" pitchFamily="34" charset="0"/>
                <a:cs typeface="Arial" panose="020B0604020202020204" pitchFamily="34" charset="0"/>
              </a:rPr>
              <a:t>Industry Research Collaborators</a:t>
            </a:r>
            <a:endParaRPr lang="en-SG" sz="1200" i="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693E825-AF68-8390-BCC1-D0982ECC677F}"/>
              </a:ext>
            </a:extLst>
          </p:cNvPr>
          <p:cNvSpPr/>
          <p:nvPr/>
        </p:nvSpPr>
        <p:spPr>
          <a:xfrm>
            <a:off x="3074359" y="4412402"/>
            <a:ext cx="5875281" cy="1102943"/>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0" name="TextBox 9">
            <a:extLst>
              <a:ext uri="{FF2B5EF4-FFF2-40B4-BE49-F238E27FC236}">
                <a16:creationId xmlns:a16="http://schemas.microsoft.com/office/drawing/2014/main" id="{B651D9F7-CF43-E196-87EC-CB1D636F5A15}"/>
              </a:ext>
            </a:extLst>
          </p:cNvPr>
          <p:cNvSpPr txBox="1"/>
          <p:nvPr/>
        </p:nvSpPr>
        <p:spPr>
          <a:xfrm>
            <a:off x="4206640" y="4614858"/>
            <a:ext cx="1680756" cy="646331"/>
          </a:xfrm>
          <a:prstGeom prst="rect">
            <a:avLst/>
          </a:prstGeom>
          <a:noFill/>
        </p:spPr>
        <p:txBody>
          <a:bodyPr wrap="square" rtlCol="0">
            <a:spAutoFit/>
          </a:bodyPr>
          <a:lstStyle/>
          <a:p>
            <a:pPr algn="ctr"/>
            <a:r>
              <a:rPr lang="en-SG" sz="1200" b="1" dirty="0">
                <a:latin typeface="Arial" panose="020B0604020202020204" pitchFamily="34" charset="0"/>
                <a:cs typeface="Arial" panose="020B0604020202020204" pitchFamily="34" charset="0"/>
              </a:rPr>
              <a:t>Home Team Science and Technology Agency (HTX)</a:t>
            </a:r>
            <a:endParaRPr lang="en-SG"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69991C0-48EF-A10E-C5F1-535329E25D15}"/>
              </a:ext>
            </a:extLst>
          </p:cNvPr>
          <p:cNvSpPr txBox="1"/>
          <p:nvPr/>
        </p:nvSpPr>
        <p:spPr>
          <a:xfrm>
            <a:off x="4354160" y="5240647"/>
            <a:ext cx="1458096"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hlinkClick r:id="rId5"/>
              </a:rPr>
              <a:t>https://www.htx.gov.sg/</a:t>
            </a:r>
            <a:r>
              <a:rPr lang="en-US" sz="900" i="1" dirty="0">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A78AEE9E-A0B5-CA80-2530-48CDC1BEB51E}"/>
              </a:ext>
            </a:extLst>
          </p:cNvPr>
          <p:cNvSpPr txBox="1"/>
          <p:nvPr/>
        </p:nvSpPr>
        <p:spPr>
          <a:xfrm>
            <a:off x="6967999" y="5241189"/>
            <a:ext cx="1680756"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hlinkClick r:id="rId6"/>
              </a:rPr>
              <a:t>https://unicen.smu.edu.sg/</a:t>
            </a:r>
            <a:r>
              <a:rPr lang="en-US" sz="900" i="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4553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3"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8" grpId="0" animBg="1"/>
      <p:bldP spid="38" grpId="1" animBg="1"/>
      <p:bldP spid="39" grpId="0" animBg="1"/>
      <p:bldP spid="39" grpId="1" animBg="1"/>
      <p:bldP spid="39" grpId="2" animBg="1"/>
      <p:bldP spid="39" grpId="3" animBg="1"/>
      <p:bldP spid="40" grpId="0" animBg="1"/>
      <p:bldP spid="40" grpId="1" animBg="1"/>
      <p:bldP spid="43" grpId="0" animBg="1"/>
      <p:bldP spid="43" grpId="1" animBg="1"/>
      <p:bldP spid="45" grpId="0" animBg="1"/>
      <p:bldP spid="45" grpId="1" animBg="1"/>
      <p:bldP spid="8" grpId="0" animBg="1"/>
      <p:bldP spid="11" grpId="0" animBg="1"/>
      <p:bldP spid="13" grpId="0" animBg="1"/>
      <p:bldP spid="18" grpId="0" animBg="1"/>
      <p:bldP spid="18" grpId="1" animBg="1"/>
      <p:bldP spid="23" grpId="0" animBg="1"/>
      <p:bldP spid="24" grpId="0" animBg="1"/>
      <p:bldP spid="25" grpId="0" animBg="1"/>
      <p:bldP spid="4" grpId="0" animBg="1"/>
      <p:bldP spid="6" grpId="0" animBg="1"/>
      <p:bldP spid="10"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RESEARCH OVERVIEW (INDUSTRY)</a:t>
            </a: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4</a:t>
            </a:fld>
            <a:endParaRPr lang="en-US" dirty="0"/>
          </a:p>
        </p:txBody>
      </p:sp>
      <p:sp>
        <p:nvSpPr>
          <p:cNvPr id="48" name="Footer Placeholder 2">
            <a:extLst>
              <a:ext uri="{FF2B5EF4-FFF2-40B4-BE49-F238E27FC236}">
                <a16:creationId xmlns:a16="http://schemas.microsoft.com/office/drawing/2014/main" id="{50121CEF-88B6-4924-8DB6-A60DBFF531D9}"/>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INTRODUCTION</a:t>
            </a:r>
          </a:p>
        </p:txBody>
      </p:sp>
      <p:sp>
        <p:nvSpPr>
          <p:cNvPr id="24" name="Rectangle 23">
            <a:extLst>
              <a:ext uri="{FF2B5EF4-FFF2-40B4-BE49-F238E27FC236}">
                <a16:creationId xmlns:a16="http://schemas.microsoft.com/office/drawing/2014/main" id="{79EC2B39-7EED-DABA-F847-3D2628F7F8CE}"/>
              </a:ext>
            </a:extLst>
          </p:cNvPr>
          <p:cNvSpPr/>
          <p:nvPr/>
        </p:nvSpPr>
        <p:spPr>
          <a:xfrm>
            <a:off x="2950056" y="1086052"/>
            <a:ext cx="5960777" cy="1384995"/>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400" b="1" i="1" dirty="0">
                <a:latin typeface="Arial" panose="020B0604020202020204" pitchFamily="34" charset="0"/>
                <a:cs typeface="Arial" panose="020B0604020202020204" pitchFamily="34" charset="0"/>
              </a:rPr>
              <a:t>Optimization Engineer (Jan – Dec 2023)</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Multi-Agent Pathfinding for Autonomous Mobile Robot</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Improve the current pathfinding algorithm of AMR in Digital Twin Simulator</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Propose and implement Space-Time A* Search in Digital Twin Simulator</a:t>
            </a:r>
          </a:p>
        </p:txBody>
      </p:sp>
      <p:pic>
        <p:nvPicPr>
          <p:cNvPr id="2050" name="Picture 2" descr="Home - AI Singapore">
            <a:extLst>
              <a:ext uri="{FF2B5EF4-FFF2-40B4-BE49-F238E27FC236}">
                <a16:creationId xmlns:a16="http://schemas.microsoft.com/office/drawing/2014/main" id="{2A2EF445-3C13-EE11-F5C9-20A1D58388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36" y="4401275"/>
            <a:ext cx="2632479" cy="495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st, easy, reliable and affordable ecommerce parcels and documents  flat-rate courier delivery service in Singapore.">
            <a:extLst>
              <a:ext uri="{FF2B5EF4-FFF2-40B4-BE49-F238E27FC236}">
                <a16:creationId xmlns:a16="http://schemas.microsoft.com/office/drawing/2014/main" id="{F656E420-CEDE-7199-A61E-E796DFF1D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33" y="4961768"/>
            <a:ext cx="1335251" cy="37612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72045CF-8AD0-E011-FE0B-4B38E483B14C}"/>
              </a:ext>
            </a:extLst>
          </p:cNvPr>
          <p:cNvSpPr/>
          <p:nvPr/>
        </p:nvSpPr>
        <p:spPr>
          <a:xfrm>
            <a:off x="157436" y="4377389"/>
            <a:ext cx="2632479" cy="1102943"/>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4" name="Rectangle 13">
            <a:extLst>
              <a:ext uri="{FF2B5EF4-FFF2-40B4-BE49-F238E27FC236}">
                <a16:creationId xmlns:a16="http://schemas.microsoft.com/office/drawing/2014/main" id="{B7264E86-5906-6638-8DE6-F59E885ADB8D}"/>
              </a:ext>
            </a:extLst>
          </p:cNvPr>
          <p:cNvSpPr/>
          <p:nvPr/>
        </p:nvSpPr>
        <p:spPr>
          <a:xfrm>
            <a:off x="157436" y="1757357"/>
            <a:ext cx="2632479" cy="1427379"/>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 name="Rectangle 3">
            <a:extLst>
              <a:ext uri="{FF2B5EF4-FFF2-40B4-BE49-F238E27FC236}">
                <a16:creationId xmlns:a16="http://schemas.microsoft.com/office/drawing/2014/main" id="{01489FC2-3801-2FFD-D010-1FA85EFDE1BA}"/>
              </a:ext>
            </a:extLst>
          </p:cNvPr>
          <p:cNvSpPr/>
          <p:nvPr/>
        </p:nvSpPr>
        <p:spPr>
          <a:xfrm>
            <a:off x="2950056" y="4269270"/>
            <a:ext cx="5960777" cy="1384995"/>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400" b="1" i="1" dirty="0">
                <a:latin typeface="Arial" panose="020B0604020202020204" pitchFamily="34" charset="0"/>
                <a:cs typeface="Arial" panose="020B0604020202020204" pitchFamily="34" charset="0"/>
              </a:rPr>
              <a:t>Research Engineer (Aug – Dec 2022)</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On Demand Delivery Assignment Recommender</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Recommend a list of dynamic delivery jobs to crowdsourced delivery drivers</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RL-based adaptive recommendation heuristic incorporating recommender systems and routing heuristic</a:t>
            </a:r>
          </a:p>
        </p:txBody>
      </p:sp>
      <p:pic>
        <p:nvPicPr>
          <p:cNvPr id="1026" name="Picture 2" descr="Hyundai Motor Group Innovation Center Singapore (HMGICS) | LinkedIn">
            <a:extLst>
              <a:ext uri="{FF2B5EF4-FFF2-40B4-BE49-F238E27FC236}">
                <a16:creationId xmlns:a16="http://schemas.microsoft.com/office/drawing/2014/main" id="{EC1521A4-3134-0700-DFAC-C717EC3EB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333" y="1928236"/>
            <a:ext cx="1085619" cy="10856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C5A50C2-A541-6263-7A37-E4B612AC70D6}"/>
              </a:ext>
            </a:extLst>
          </p:cNvPr>
          <p:cNvSpPr/>
          <p:nvPr/>
        </p:nvSpPr>
        <p:spPr>
          <a:xfrm>
            <a:off x="2950056" y="2677661"/>
            <a:ext cx="5960777" cy="1384995"/>
          </a:xfrm>
          <a:prstGeom prst="rect">
            <a:avLst/>
          </a:prstGeom>
          <a:noFill/>
          <a:ln>
            <a:solidFill>
              <a:schemeClr val="accent1"/>
            </a:solidFill>
            <a:prstDash val="dash"/>
          </a:ln>
        </p:spPr>
        <p:txBody>
          <a:bodyPr wrap="square">
            <a:spAutoFit/>
          </a:bodyPr>
          <a:lstStyle/>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Learning to Solve Multi-Agent Pickup and Delivery Problem</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How to improve material flow in the car assembly floor?</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Model the problem as MAPD and incorporate value function in task assignment and path planning (anticipatory vs myopic)</a:t>
            </a:r>
          </a:p>
        </p:txBody>
      </p:sp>
    </p:spTree>
    <p:extLst>
      <p:ext uri="{BB962C8B-B14F-4D97-AF65-F5344CB8AC3E}">
        <p14:creationId xmlns:p14="http://schemas.microsoft.com/office/powerpoint/2010/main" val="130330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RESEARCH OVERVIEW (INDUSTRY)</a:t>
            </a: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5</a:t>
            </a:fld>
            <a:endParaRPr lang="en-US" dirty="0"/>
          </a:p>
        </p:txBody>
      </p:sp>
      <p:sp>
        <p:nvSpPr>
          <p:cNvPr id="48" name="Footer Placeholder 2">
            <a:extLst>
              <a:ext uri="{FF2B5EF4-FFF2-40B4-BE49-F238E27FC236}">
                <a16:creationId xmlns:a16="http://schemas.microsoft.com/office/drawing/2014/main" id="{50121CEF-88B6-4924-8DB6-A60DBFF531D9}"/>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INTRODUCTION</a:t>
            </a:r>
          </a:p>
        </p:txBody>
      </p:sp>
      <p:sp>
        <p:nvSpPr>
          <p:cNvPr id="24" name="Rectangle 23">
            <a:extLst>
              <a:ext uri="{FF2B5EF4-FFF2-40B4-BE49-F238E27FC236}">
                <a16:creationId xmlns:a16="http://schemas.microsoft.com/office/drawing/2014/main" id="{79EC2B39-7EED-DABA-F847-3D2628F7F8CE}"/>
              </a:ext>
            </a:extLst>
          </p:cNvPr>
          <p:cNvSpPr/>
          <p:nvPr/>
        </p:nvSpPr>
        <p:spPr>
          <a:xfrm>
            <a:off x="2950056" y="1167619"/>
            <a:ext cx="5960777" cy="1600438"/>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400" b="1" i="1" dirty="0">
                <a:latin typeface="Arial" panose="020B0604020202020204" pitchFamily="34" charset="0"/>
                <a:cs typeface="Arial" panose="020B0604020202020204" pitchFamily="34" charset="0"/>
              </a:rPr>
              <a:t>Senior Manager, Operations Analysis &amp; Improvement (Dec 2013 – Jan 2017)</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Strategic Manpower Planning Model</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Do we have enough manpower to support organizational needs in the future?</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Develop a discrete-event simulator using </a:t>
            </a:r>
            <a:r>
              <a:rPr lang="en-SG" sz="1400" dirty="0" err="1">
                <a:latin typeface="Arial" panose="020B0604020202020204" pitchFamily="34" charset="0"/>
                <a:cs typeface="Arial" panose="020B0604020202020204" pitchFamily="34" charset="0"/>
              </a:rPr>
              <a:t>ExtendSim</a:t>
            </a:r>
            <a:r>
              <a:rPr lang="en-SG" sz="1400" dirty="0">
                <a:latin typeface="Arial" panose="020B0604020202020204" pitchFamily="34" charset="0"/>
                <a:cs typeface="Arial" panose="020B0604020202020204" pitchFamily="34" charset="0"/>
              </a:rPr>
              <a:t> to simulate the manpower flow of the organization</a:t>
            </a:r>
          </a:p>
        </p:txBody>
      </p:sp>
      <p:pic>
        <p:nvPicPr>
          <p:cNvPr id="3" name="Picture 2">
            <a:extLst>
              <a:ext uri="{FF2B5EF4-FFF2-40B4-BE49-F238E27FC236}">
                <a16:creationId xmlns:a16="http://schemas.microsoft.com/office/drawing/2014/main" id="{7E950680-DB5E-708C-A85F-969BBCF4A59A}"/>
              </a:ext>
            </a:extLst>
          </p:cNvPr>
          <p:cNvPicPr>
            <a:picLocks noChangeAspect="1"/>
          </p:cNvPicPr>
          <p:nvPr/>
        </p:nvPicPr>
        <p:blipFill>
          <a:blip r:embed="rId3"/>
          <a:stretch>
            <a:fillRect/>
          </a:stretch>
        </p:blipFill>
        <p:spPr>
          <a:xfrm>
            <a:off x="789071" y="1891299"/>
            <a:ext cx="1424910" cy="1322627"/>
          </a:xfrm>
          <a:prstGeom prst="rect">
            <a:avLst/>
          </a:prstGeom>
        </p:spPr>
      </p:pic>
      <p:pic>
        <p:nvPicPr>
          <p:cNvPr id="2054" name="Picture 6" descr="IBM - Crunchbase Company Profile &amp; Funding">
            <a:extLst>
              <a:ext uri="{FF2B5EF4-FFF2-40B4-BE49-F238E27FC236}">
                <a16:creationId xmlns:a16="http://schemas.microsoft.com/office/drawing/2014/main" id="{0FB9806C-07AA-1BDE-FB8E-9A33DB29D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898" b="17011"/>
          <a:stretch/>
        </p:blipFill>
        <p:spPr bwMode="auto">
          <a:xfrm>
            <a:off x="640665" y="4325528"/>
            <a:ext cx="1666024" cy="8877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EF8280-38A7-C644-03DD-072ADB980B71}"/>
              </a:ext>
            </a:extLst>
          </p:cNvPr>
          <p:cNvSpPr/>
          <p:nvPr/>
        </p:nvSpPr>
        <p:spPr>
          <a:xfrm>
            <a:off x="2950056" y="2876126"/>
            <a:ext cx="5960777" cy="1169551"/>
          </a:xfrm>
          <a:prstGeom prst="rect">
            <a:avLst/>
          </a:prstGeom>
          <a:noFill/>
          <a:ln>
            <a:solidFill>
              <a:schemeClr val="accent1"/>
            </a:solidFill>
            <a:prstDash val="dash"/>
          </a:ln>
        </p:spPr>
        <p:txBody>
          <a:bodyPr wrap="square">
            <a:spAutoFit/>
          </a:bodyPr>
          <a:lstStyle/>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Facility Location Optimization Model</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Recommend locations for new security facilities to meet operations and public needs </a:t>
            </a:r>
          </a:p>
          <a:p>
            <a:pPr marL="171450" indent="-171450" algn="just">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Model the problem as p-median problem and solve the corresponding MIP model</a:t>
            </a:r>
          </a:p>
        </p:txBody>
      </p:sp>
      <p:sp>
        <p:nvSpPr>
          <p:cNvPr id="10" name="Rectangle 9">
            <a:extLst>
              <a:ext uri="{FF2B5EF4-FFF2-40B4-BE49-F238E27FC236}">
                <a16:creationId xmlns:a16="http://schemas.microsoft.com/office/drawing/2014/main" id="{567A3808-3606-0B3D-F65C-F619F4F3642C}"/>
              </a:ext>
            </a:extLst>
          </p:cNvPr>
          <p:cNvSpPr/>
          <p:nvPr/>
        </p:nvSpPr>
        <p:spPr>
          <a:xfrm>
            <a:off x="2950056" y="4211790"/>
            <a:ext cx="5960777" cy="1169551"/>
          </a:xfrm>
          <a:prstGeom prst="rect">
            <a:avLst/>
          </a:prstGeom>
          <a:noFill/>
          <a:ln>
            <a:solidFill>
              <a:schemeClr val="accent1"/>
            </a:solidFill>
            <a:prstDash val="dash"/>
          </a:ln>
        </p:spPr>
        <p:txBody>
          <a:bodyPr wrap="square">
            <a:spAutoFit/>
          </a:bodyPr>
          <a:lstStyle/>
          <a:p>
            <a:pPr marL="171450" indent="-171450">
              <a:buFont typeface="Arial" panose="020B0604020202020204" pitchFamily="34" charset="0"/>
              <a:buChar char="•"/>
            </a:pPr>
            <a:r>
              <a:rPr lang="en-SG" sz="1400" b="1" i="1" dirty="0">
                <a:latin typeface="Arial" panose="020B0604020202020204" pitchFamily="34" charset="0"/>
                <a:cs typeface="Arial" panose="020B0604020202020204" pitchFamily="34" charset="0"/>
              </a:rPr>
              <a:t>Undergraduate System Design Project (Aug 2009 – July 2010)</a:t>
            </a:r>
          </a:p>
          <a:p>
            <a:pPr marL="171450" indent="-171450">
              <a:buFont typeface="Arial" panose="020B0604020202020204" pitchFamily="34" charset="0"/>
              <a:buChar char="•"/>
            </a:pPr>
            <a:r>
              <a:rPr lang="en-SG" sz="1400" dirty="0">
                <a:latin typeface="Arial" panose="020B0604020202020204" pitchFamily="34" charset="0"/>
                <a:cs typeface="Arial" panose="020B0604020202020204" pitchFamily="34" charset="0"/>
              </a:rPr>
              <a:t>Project Title: </a:t>
            </a:r>
            <a:r>
              <a:rPr lang="en-SG" sz="1400" i="1" dirty="0">
                <a:latin typeface="Arial" panose="020B0604020202020204" pitchFamily="34" charset="0"/>
                <a:cs typeface="Arial" panose="020B0604020202020204" pitchFamily="34" charset="0"/>
              </a:rPr>
              <a:t>Warehouse Layout Optimization via Simulation</a:t>
            </a:r>
          </a:p>
          <a:p>
            <a:pPr marL="171450" indent="-171450">
              <a:buFont typeface="Arial" panose="020B0604020202020204" pitchFamily="34" charset="0"/>
              <a:buChar char="•"/>
            </a:pPr>
            <a:r>
              <a:rPr lang="en-SG" sz="1400" dirty="0">
                <a:latin typeface="Arial" panose="020B0604020202020204" pitchFamily="34" charset="0"/>
                <a:cs typeface="Arial" panose="020B0604020202020204" pitchFamily="34" charset="0"/>
              </a:rPr>
              <a:t>Problem Statement: Design a layout for a new shipping warehouse </a:t>
            </a:r>
          </a:p>
          <a:p>
            <a:pPr marL="171450" indent="-171450">
              <a:buFont typeface="Arial" panose="020B0604020202020204" pitchFamily="34" charset="0"/>
              <a:buChar char="•"/>
            </a:pPr>
            <a:r>
              <a:rPr lang="en-SG" sz="1400" dirty="0">
                <a:latin typeface="Arial" panose="020B0604020202020204" pitchFamily="34" charset="0"/>
                <a:cs typeface="Arial" panose="020B0604020202020204" pitchFamily="34" charset="0"/>
              </a:rPr>
              <a:t>Proposed Method: Evaluate various layout designs by building simulation models using </a:t>
            </a:r>
            <a:r>
              <a:rPr lang="en-SG" sz="1400" dirty="0" err="1">
                <a:latin typeface="Arial" panose="020B0604020202020204" pitchFamily="34" charset="0"/>
                <a:cs typeface="Arial" panose="020B0604020202020204" pitchFamily="34" charset="0"/>
              </a:rPr>
              <a:t>AutoMod</a:t>
            </a:r>
            <a:endParaRPr lang="en-SG" sz="14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7264E86-5906-6638-8DE6-F59E885ADB8D}"/>
              </a:ext>
            </a:extLst>
          </p:cNvPr>
          <p:cNvSpPr/>
          <p:nvPr/>
        </p:nvSpPr>
        <p:spPr>
          <a:xfrm>
            <a:off x="175004" y="1838924"/>
            <a:ext cx="2632479" cy="1427379"/>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5" name="Rectangle 14">
            <a:extLst>
              <a:ext uri="{FF2B5EF4-FFF2-40B4-BE49-F238E27FC236}">
                <a16:creationId xmlns:a16="http://schemas.microsoft.com/office/drawing/2014/main" id="{F53F2507-17A1-CE6E-4D08-75A52DDAA94A}"/>
              </a:ext>
            </a:extLst>
          </p:cNvPr>
          <p:cNvSpPr/>
          <p:nvPr/>
        </p:nvSpPr>
        <p:spPr>
          <a:xfrm>
            <a:off x="175005" y="4211790"/>
            <a:ext cx="2632479" cy="1102943"/>
          </a:xfrm>
          <a:prstGeom prst="rect">
            <a:avLst/>
          </a:prstGeom>
          <a:noFill/>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16140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024C61-F6BF-4DC9-88D2-3F0484C474C9}"/>
              </a:ext>
            </a:extLst>
          </p:cNvPr>
          <p:cNvSpPr>
            <a:spLocks noGrp="1"/>
          </p:cNvSpPr>
          <p:nvPr>
            <p:ph type="ctrTitle"/>
          </p:nvPr>
        </p:nvSpPr>
        <p:spPr/>
        <p:txBody>
          <a:bodyPr>
            <a:normAutofit fontScale="90000"/>
          </a:bodyPr>
          <a:lstStyle/>
          <a:p>
            <a:r>
              <a:rPr lang="en-SG" sz="3200" dirty="0"/>
              <a:t>RL APPROACH TO SOLVE DYNAMIC ROUTING AND SCHEDULING PROBLEM</a:t>
            </a:r>
            <a:endParaRPr lang="en-SG" dirty="0"/>
          </a:p>
        </p:txBody>
      </p:sp>
      <p:sp>
        <p:nvSpPr>
          <p:cNvPr id="7" name="Subtitle 6">
            <a:extLst>
              <a:ext uri="{FF2B5EF4-FFF2-40B4-BE49-F238E27FC236}">
                <a16:creationId xmlns:a16="http://schemas.microsoft.com/office/drawing/2014/main" id="{B053B31A-8AC3-4A54-A73A-811951EC7513}"/>
              </a:ext>
            </a:extLst>
          </p:cNvPr>
          <p:cNvSpPr>
            <a:spLocks noGrp="1"/>
          </p:cNvSpPr>
          <p:nvPr>
            <p:ph type="subTitle" idx="1"/>
          </p:nvPr>
        </p:nvSpPr>
        <p:spPr>
          <a:xfrm>
            <a:off x="457200" y="2666378"/>
            <a:ext cx="6248400" cy="2648084"/>
          </a:xfrm>
        </p:spPr>
        <p:txBody>
          <a:bodyPr>
            <a:normAutofit/>
          </a:bodyPr>
          <a:lstStyle/>
          <a:p>
            <a:r>
              <a:rPr lang="en-SG" b="1" dirty="0"/>
              <a:t>MOTIVATING PROBLEMS</a:t>
            </a:r>
          </a:p>
          <a:p>
            <a:r>
              <a:rPr lang="en-SG" b="1" dirty="0"/>
              <a:t>PROPOSED APPROACH</a:t>
            </a:r>
          </a:p>
          <a:p>
            <a:r>
              <a:rPr lang="en-SG" b="1" dirty="0"/>
              <a:t>EVALUATION</a:t>
            </a:r>
          </a:p>
          <a:p>
            <a:endParaRPr lang="en-SG" b="1" dirty="0"/>
          </a:p>
          <a:p>
            <a:endParaRPr lang="en-SG" dirty="0"/>
          </a:p>
        </p:txBody>
      </p:sp>
      <p:sp>
        <p:nvSpPr>
          <p:cNvPr id="4" name="Slide Number Placeholder 3">
            <a:extLst>
              <a:ext uri="{FF2B5EF4-FFF2-40B4-BE49-F238E27FC236}">
                <a16:creationId xmlns:a16="http://schemas.microsoft.com/office/drawing/2014/main" id="{E9FBE9B4-3633-4388-AFE0-3FB6905CF227}"/>
              </a:ext>
            </a:extLst>
          </p:cNvPr>
          <p:cNvSpPr>
            <a:spLocks noGrp="1"/>
          </p:cNvSpPr>
          <p:nvPr>
            <p:ph type="sldNum" sz="quarter" idx="4294967295"/>
          </p:nvPr>
        </p:nvSpPr>
        <p:spPr>
          <a:xfrm>
            <a:off x="8688388" y="5443538"/>
            <a:ext cx="455612" cy="271462"/>
          </a:xfrm>
        </p:spPr>
        <p:txBody>
          <a:bodyPr/>
          <a:lstStyle/>
          <a:p>
            <a:fld id="{300433A8-B688-449B-9BF8-ABB176901726}" type="slidenum">
              <a:rPr lang="en-US" smtClean="0"/>
              <a:pPr/>
              <a:t>6</a:t>
            </a:fld>
            <a:endParaRPr lang="en-US" dirty="0"/>
          </a:p>
        </p:txBody>
      </p:sp>
    </p:spTree>
    <p:extLst>
      <p:ext uri="{BB962C8B-B14F-4D97-AF65-F5344CB8AC3E}">
        <p14:creationId xmlns:p14="http://schemas.microsoft.com/office/powerpoint/2010/main" val="32144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MOTIVATING PROBLEMS</a:t>
            </a:r>
          </a:p>
        </p:txBody>
      </p:sp>
      <p:sp>
        <p:nvSpPr>
          <p:cNvPr id="7" name="Content Placeholder 6"/>
          <p:cNvSpPr>
            <a:spLocks noGrp="1"/>
          </p:cNvSpPr>
          <p:nvPr>
            <p:ph sz="quarter" idx="13"/>
          </p:nvPr>
        </p:nvSpPr>
        <p:spPr>
          <a:xfrm>
            <a:off x="490650" y="1161739"/>
            <a:ext cx="7716470" cy="3976777"/>
          </a:xfrm>
        </p:spPr>
        <p:txBody>
          <a:bodyPr/>
          <a:lstStyle/>
          <a:p>
            <a:pPr algn="just"/>
            <a:r>
              <a:rPr lang="en-US" sz="2000" b="1" dirty="0">
                <a:latin typeface="Arial" panose="020B0604020202020204" pitchFamily="34" charset="0"/>
                <a:cs typeface="Arial" panose="020B0604020202020204" pitchFamily="34" charset="0"/>
              </a:rPr>
              <a:t>Dynamic VRP (DVRP) in Real-World</a:t>
            </a:r>
            <a:endParaRPr lang="en-US" sz="2000" dirty="0">
              <a:latin typeface="Arial" panose="020B0604020202020204" pitchFamily="34" charset="0"/>
              <a:cs typeface="Arial" panose="020B0604020202020204" pitchFamily="34" charset="0"/>
            </a:endParaRPr>
          </a:p>
          <a:p>
            <a:pPr marL="114300" lvl="1" indent="0" algn="just">
              <a:buNone/>
            </a:pPr>
            <a:endParaRPr lang="en-US" sz="1400" dirty="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7</a:t>
            </a:fld>
            <a:endParaRPr lang="en-US" dirty="0"/>
          </a:p>
        </p:txBody>
      </p:sp>
      <p:pic>
        <p:nvPicPr>
          <p:cNvPr id="4" name="Picture 3">
            <a:extLst>
              <a:ext uri="{FF2B5EF4-FFF2-40B4-BE49-F238E27FC236}">
                <a16:creationId xmlns:a16="http://schemas.microsoft.com/office/drawing/2014/main" id="{8342A10D-1A74-45D9-B397-F71F0D3D6884}"/>
              </a:ext>
            </a:extLst>
          </p:cNvPr>
          <p:cNvPicPr>
            <a:picLocks noChangeAspect="1"/>
          </p:cNvPicPr>
          <p:nvPr/>
        </p:nvPicPr>
        <p:blipFill>
          <a:blip r:embed="rId3"/>
          <a:stretch>
            <a:fillRect/>
          </a:stretch>
        </p:blipFill>
        <p:spPr>
          <a:xfrm>
            <a:off x="490650" y="1571455"/>
            <a:ext cx="3651821" cy="1725318"/>
          </a:xfrm>
          <a:prstGeom prst="rect">
            <a:avLst/>
          </a:prstGeom>
        </p:spPr>
      </p:pic>
      <p:pic>
        <p:nvPicPr>
          <p:cNvPr id="16" name="Picture 15">
            <a:extLst>
              <a:ext uri="{FF2B5EF4-FFF2-40B4-BE49-F238E27FC236}">
                <a16:creationId xmlns:a16="http://schemas.microsoft.com/office/drawing/2014/main" id="{EF5A2B24-5CC9-495F-9F13-9582708E9A9C}"/>
              </a:ext>
            </a:extLst>
          </p:cNvPr>
          <p:cNvPicPr>
            <a:picLocks noChangeAspect="1"/>
          </p:cNvPicPr>
          <p:nvPr/>
        </p:nvPicPr>
        <p:blipFill>
          <a:blip r:embed="rId4"/>
          <a:stretch>
            <a:fillRect/>
          </a:stretch>
        </p:blipFill>
        <p:spPr>
          <a:xfrm>
            <a:off x="5001531" y="1571455"/>
            <a:ext cx="3578662" cy="1731414"/>
          </a:xfrm>
          <a:prstGeom prst="rect">
            <a:avLst/>
          </a:prstGeom>
        </p:spPr>
      </p:pic>
      <p:sp>
        <p:nvSpPr>
          <p:cNvPr id="18" name="Rectangle 17">
            <a:extLst>
              <a:ext uri="{FF2B5EF4-FFF2-40B4-BE49-F238E27FC236}">
                <a16:creationId xmlns:a16="http://schemas.microsoft.com/office/drawing/2014/main" id="{87F921B5-2BEE-445F-BA97-1A05075D25AB}"/>
              </a:ext>
            </a:extLst>
          </p:cNvPr>
          <p:cNvSpPr/>
          <p:nvPr/>
        </p:nvSpPr>
        <p:spPr>
          <a:xfrm>
            <a:off x="490650" y="3427673"/>
            <a:ext cx="3651821" cy="1938992"/>
          </a:xfrm>
          <a:prstGeom prst="rect">
            <a:avLst/>
          </a:prstGeom>
          <a:noFill/>
          <a:ln w="19050">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Dynamic Multi-Vehicle Same-Day Delivery Routing Problem (SDDP) (Urban Logistics)</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Addition / cancellation of delivery requests may happen throughout the day</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A vehicle needs to be assigned to serve the new request</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Initial </a:t>
            </a:r>
            <a:r>
              <a:rPr lang="en-SG" sz="1200" b="1" dirty="0">
                <a:latin typeface="Arial" panose="020B0604020202020204" pitchFamily="34" charset="0"/>
                <a:cs typeface="Arial" panose="020B0604020202020204" pitchFamily="34" charset="0"/>
              </a:rPr>
              <a:t>routes </a:t>
            </a:r>
            <a:r>
              <a:rPr lang="en-SG" sz="1200" dirty="0">
                <a:latin typeface="Arial" panose="020B0604020202020204" pitchFamily="34" charset="0"/>
                <a:cs typeface="Arial" panose="020B0604020202020204" pitchFamily="34" charset="0"/>
              </a:rPr>
              <a:t>are disrupted</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There is a need to </a:t>
            </a:r>
            <a:r>
              <a:rPr lang="en-SG" sz="1200" b="1" dirty="0">
                <a:latin typeface="Arial" panose="020B0604020202020204" pitchFamily="34" charset="0"/>
                <a:cs typeface="Arial" panose="020B0604020202020204" pitchFamily="34" charset="0"/>
              </a:rPr>
              <a:t>reroute</a:t>
            </a:r>
            <a:r>
              <a:rPr lang="en-SG" sz="1200" dirty="0">
                <a:latin typeface="Arial" panose="020B0604020202020204" pitchFamily="34" charset="0"/>
                <a:cs typeface="Arial" panose="020B0604020202020204" pitchFamily="34" charset="0"/>
              </a:rPr>
              <a:t> the vehicles quickly</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Minimize travel time, waiting time and time window violations (</a:t>
            </a:r>
            <a:r>
              <a:rPr lang="en-SG" sz="1200" b="1" dirty="0">
                <a:latin typeface="Arial" panose="020B0604020202020204" pitchFamily="34" charset="0"/>
                <a:cs typeface="Arial" panose="020B0604020202020204" pitchFamily="34" charset="0"/>
              </a:rPr>
              <a:t>Single-Objective</a:t>
            </a:r>
            <a:r>
              <a:rPr lang="en-SG" sz="1200" dirty="0">
                <a:latin typeface="Arial" panose="020B0604020202020204" pitchFamily="34" charset="0"/>
                <a:cs typeface="Arial" panose="020B0604020202020204" pitchFamily="34" charset="0"/>
              </a:rPr>
              <a:t>)</a:t>
            </a:r>
          </a:p>
        </p:txBody>
      </p:sp>
      <p:sp>
        <p:nvSpPr>
          <p:cNvPr id="19" name="Rectangle 18">
            <a:extLst>
              <a:ext uri="{FF2B5EF4-FFF2-40B4-BE49-F238E27FC236}">
                <a16:creationId xmlns:a16="http://schemas.microsoft.com/office/drawing/2014/main" id="{383E49B8-BFDC-43FD-81CF-12CED55F392F}"/>
              </a:ext>
            </a:extLst>
          </p:cNvPr>
          <p:cNvSpPr/>
          <p:nvPr/>
        </p:nvSpPr>
        <p:spPr>
          <a:xfrm>
            <a:off x="5034979" y="3429319"/>
            <a:ext cx="3651821" cy="1938992"/>
          </a:xfrm>
          <a:prstGeom prst="rect">
            <a:avLst/>
          </a:prstGeom>
          <a:noFill/>
          <a:ln w="19050">
            <a:solidFill>
              <a:schemeClr val="accent1"/>
            </a:solidFill>
            <a:prstDash val="dash"/>
          </a:ln>
        </p:spPr>
        <p:txBody>
          <a:bodyPr wrap="square">
            <a:spAutoFit/>
          </a:bodyPr>
          <a:lstStyle/>
          <a:p>
            <a:r>
              <a:rPr lang="en-US" sz="1200" b="1" dirty="0">
                <a:latin typeface="Arial" panose="020B0604020202020204" pitchFamily="34" charset="0"/>
                <a:cs typeface="Arial" panose="020B0604020202020204" pitchFamily="34" charset="0"/>
              </a:rPr>
              <a:t>Dynamic Bi-Objective Police Patrol Dispatching and Rescheduling Problem (DPRP) (Law Enforcement)</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Incidents occur dynamically</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Police agent need to be dispatched to the incident</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Initial </a:t>
            </a:r>
            <a:r>
              <a:rPr lang="en-SG" sz="1200" b="1" dirty="0">
                <a:latin typeface="Arial" panose="020B0604020202020204" pitchFamily="34" charset="0"/>
                <a:cs typeface="Arial" panose="020B0604020202020204" pitchFamily="34" charset="0"/>
              </a:rPr>
              <a:t>schedules</a:t>
            </a:r>
            <a:r>
              <a:rPr lang="en-SG" sz="1200" dirty="0">
                <a:latin typeface="Arial" panose="020B0604020202020204" pitchFamily="34" charset="0"/>
                <a:cs typeface="Arial" panose="020B0604020202020204" pitchFamily="34" charset="0"/>
              </a:rPr>
              <a:t> are disrupted</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There is a need to </a:t>
            </a:r>
            <a:r>
              <a:rPr lang="en-SG" sz="1200" b="1" dirty="0">
                <a:latin typeface="Arial" panose="020B0604020202020204" pitchFamily="34" charset="0"/>
                <a:cs typeface="Arial" panose="020B0604020202020204" pitchFamily="34" charset="0"/>
              </a:rPr>
              <a:t>reschedule</a:t>
            </a:r>
            <a:r>
              <a:rPr lang="en-SG" sz="1200" dirty="0">
                <a:latin typeface="Arial" panose="020B0604020202020204" pitchFamily="34" charset="0"/>
                <a:cs typeface="Arial" panose="020B0604020202020204" pitchFamily="34" charset="0"/>
              </a:rPr>
              <a:t> the plan quickly</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Balance between 2 conflicting objectives – response time vs presence (</a:t>
            </a:r>
            <a:r>
              <a:rPr lang="en-SG" sz="1200" b="1" dirty="0">
                <a:latin typeface="Arial" panose="020B0604020202020204" pitchFamily="34" charset="0"/>
                <a:cs typeface="Arial" panose="020B0604020202020204" pitchFamily="34" charset="0"/>
              </a:rPr>
              <a:t>Dual-Objective</a:t>
            </a:r>
            <a:r>
              <a:rPr lang="en-SG" sz="1200" dirty="0">
                <a:latin typeface="Arial" panose="020B0604020202020204" pitchFamily="34" charset="0"/>
                <a:cs typeface="Arial" panose="020B0604020202020204" pitchFamily="34" charset="0"/>
              </a:rPr>
              <a:t>)</a:t>
            </a:r>
          </a:p>
        </p:txBody>
      </p:sp>
      <p:sp>
        <p:nvSpPr>
          <p:cNvPr id="11" name="Footer Placeholder 2">
            <a:extLst>
              <a:ext uri="{FF2B5EF4-FFF2-40B4-BE49-F238E27FC236}">
                <a16:creationId xmlns:a16="http://schemas.microsoft.com/office/drawing/2014/main" id="{5EB7D5DB-4740-49B1-BFC1-6255A31DDE23}"/>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DYNAMIC</a:t>
            </a:r>
          </a:p>
        </p:txBody>
      </p:sp>
      <p:sp>
        <p:nvSpPr>
          <p:cNvPr id="12" name="Rectangle 11">
            <a:extLst>
              <a:ext uri="{FF2B5EF4-FFF2-40B4-BE49-F238E27FC236}">
                <a16:creationId xmlns:a16="http://schemas.microsoft.com/office/drawing/2014/main" id="{9D202F5A-01F6-4C8E-A527-18665C062958}"/>
              </a:ext>
            </a:extLst>
          </p:cNvPr>
          <p:cNvSpPr/>
          <p:nvPr/>
        </p:nvSpPr>
        <p:spPr>
          <a:xfrm>
            <a:off x="5191498" y="665363"/>
            <a:ext cx="3738318" cy="738664"/>
          </a:xfrm>
          <a:prstGeom prst="rect">
            <a:avLst/>
          </a:prstGeom>
          <a:solidFill>
            <a:schemeClr val="bg1"/>
          </a:solidFill>
          <a:ln w="19050">
            <a:solidFill>
              <a:schemeClr val="accent1"/>
            </a:solidFill>
          </a:ln>
        </p:spPr>
        <p:txBody>
          <a:bodyPr wrap="square">
            <a:spAutoFit/>
          </a:bodyPr>
          <a:lstStyle/>
          <a:p>
            <a:r>
              <a:rPr lang="en-SG" sz="1400" b="1" dirty="0">
                <a:latin typeface="Arial" panose="020B0604020202020204" pitchFamily="34" charset="0"/>
                <a:cs typeface="Arial" panose="020B0604020202020204" pitchFamily="34" charset="0"/>
              </a:rPr>
              <a:t>Both problems are variants of DVRP with stochastic customers but with differences in problem settings and complexities</a:t>
            </a:r>
          </a:p>
        </p:txBody>
      </p:sp>
    </p:spTree>
    <p:extLst>
      <p:ext uri="{BB962C8B-B14F-4D97-AF65-F5344CB8AC3E}">
        <p14:creationId xmlns:p14="http://schemas.microsoft.com/office/powerpoint/2010/main" val="539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8" grpId="0" animBg="1"/>
      <p:bldP spid="1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0" y="620395"/>
            <a:ext cx="7716469" cy="428916"/>
          </a:xfrm>
        </p:spPr>
        <p:txBody>
          <a:bodyPr/>
          <a:lstStyle/>
          <a:p>
            <a:r>
              <a:rPr lang="en-US" sz="2400" dirty="0">
                <a:latin typeface="Arial" panose="020B0604020202020204" pitchFamily="34" charset="0"/>
                <a:cs typeface="Arial" panose="020B0604020202020204" pitchFamily="34" charset="0"/>
              </a:rPr>
              <a:t>CONTRIBUTION TO EXISTING RESEARCH</a:t>
            </a:r>
          </a:p>
        </p:txBody>
      </p:sp>
      <p:sp>
        <p:nvSpPr>
          <p:cNvPr id="7" name="Content Placeholder 6"/>
          <p:cNvSpPr>
            <a:spLocks noGrp="1"/>
          </p:cNvSpPr>
          <p:nvPr>
            <p:ph sz="quarter" idx="13"/>
          </p:nvPr>
        </p:nvSpPr>
        <p:spPr>
          <a:xfrm>
            <a:off x="490650" y="1161740"/>
            <a:ext cx="7716470" cy="1524360"/>
          </a:xfrm>
        </p:spPr>
        <p:txBody>
          <a:bodyPr/>
          <a:lstStyle/>
          <a:p>
            <a:pPr algn="just"/>
            <a:r>
              <a:rPr lang="en-US" sz="2000" b="1" dirty="0">
                <a:latin typeface="Arial" panose="020B0604020202020204" pitchFamily="34" charset="0"/>
                <a:cs typeface="Arial" panose="020B0604020202020204" pitchFamily="34" charset="0"/>
              </a:rPr>
              <a:t>Approaches to solving DVRP</a:t>
            </a:r>
          </a:p>
        </p:txBody>
      </p:sp>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8</a:t>
            </a:fld>
            <a:endParaRPr lang="en-US" dirty="0"/>
          </a:p>
        </p:txBody>
      </p:sp>
      <p:sp>
        <p:nvSpPr>
          <p:cNvPr id="3" name="Footer Placeholder 2">
            <a:extLst>
              <a:ext uri="{FF2B5EF4-FFF2-40B4-BE49-F238E27FC236}">
                <a16:creationId xmlns:a16="http://schemas.microsoft.com/office/drawing/2014/main" id="{8033BA72-67D3-83E3-20B8-668C57042BC7}"/>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DYNAMIC</a:t>
            </a:r>
          </a:p>
        </p:txBody>
      </p:sp>
      <p:pic>
        <p:nvPicPr>
          <p:cNvPr id="4" name="Picture 3">
            <a:extLst>
              <a:ext uri="{FF2B5EF4-FFF2-40B4-BE49-F238E27FC236}">
                <a16:creationId xmlns:a16="http://schemas.microsoft.com/office/drawing/2014/main" id="{99C6ABB9-9721-775B-DBC6-E8E37D5BC7D6}"/>
              </a:ext>
            </a:extLst>
          </p:cNvPr>
          <p:cNvPicPr>
            <a:picLocks noChangeAspect="1"/>
          </p:cNvPicPr>
          <p:nvPr/>
        </p:nvPicPr>
        <p:blipFill>
          <a:blip r:embed="rId3"/>
          <a:stretch>
            <a:fillRect/>
          </a:stretch>
        </p:blipFill>
        <p:spPr>
          <a:xfrm>
            <a:off x="2280813" y="1828203"/>
            <a:ext cx="4338069" cy="2546045"/>
          </a:xfrm>
          <a:prstGeom prst="rect">
            <a:avLst/>
          </a:prstGeom>
        </p:spPr>
      </p:pic>
      <p:sp>
        <p:nvSpPr>
          <p:cNvPr id="6" name="Rectangle 5">
            <a:extLst>
              <a:ext uri="{FF2B5EF4-FFF2-40B4-BE49-F238E27FC236}">
                <a16:creationId xmlns:a16="http://schemas.microsoft.com/office/drawing/2014/main" id="{43AF6808-1FED-A3A4-7FAC-5BBE53640A8F}"/>
              </a:ext>
            </a:extLst>
          </p:cNvPr>
          <p:cNvSpPr/>
          <p:nvPr/>
        </p:nvSpPr>
        <p:spPr>
          <a:xfrm>
            <a:off x="142762" y="1810328"/>
            <a:ext cx="2023752" cy="1200329"/>
          </a:xfrm>
          <a:prstGeom prst="rect">
            <a:avLst/>
          </a:prstGeom>
          <a:noFill/>
          <a:ln w="19050">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Online</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Sampling-based, rollout, lookahead</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Multiple Scenario Approach (MSA)</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 Slow, model-based</a:t>
            </a:r>
          </a:p>
        </p:txBody>
      </p:sp>
      <p:sp>
        <p:nvSpPr>
          <p:cNvPr id="9" name="Rectangle 8">
            <a:extLst>
              <a:ext uri="{FF2B5EF4-FFF2-40B4-BE49-F238E27FC236}">
                <a16:creationId xmlns:a16="http://schemas.microsoft.com/office/drawing/2014/main" id="{7B652483-344D-93D0-33AE-0AFFE9970752}"/>
              </a:ext>
            </a:extLst>
          </p:cNvPr>
          <p:cNvSpPr/>
          <p:nvPr/>
        </p:nvSpPr>
        <p:spPr>
          <a:xfrm>
            <a:off x="142762" y="3179469"/>
            <a:ext cx="2023752" cy="1384995"/>
          </a:xfrm>
          <a:prstGeom prst="rect">
            <a:avLst/>
          </a:prstGeom>
          <a:noFill/>
          <a:ln w="19050">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Approximate DP</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More scalable than MDP</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Approximate Value Iteration (AVI)</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 Tabular-based, Monte-Carlo method, not sample efficient</a:t>
            </a:r>
          </a:p>
        </p:txBody>
      </p:sp>
      <p:sp>
        <p:nvSpPr>
          <p:cNvPr id="10" name="Rectangle 9">
            <a:extLst>
              <a:ext uri="{FF2B5EF4-FFF2-40B4-BE49-F238E27FC236}">
                <a16:creationId xmlns:a16="http://schemas.microsoft.com/office/drawing/2014/main" id="{B91A8269-DEB5-91DE-7FC1-4D0732CD053E}"/>
              </a:ext>
            </a:extLst>
          </p:cNvPr>
          <p:cNvSpPr/>
          <p:nvPr/>
        </p:nvSpPr>
        <p:spPr>
          <a:xfrm>
            <a:off x="6821233" y="885793"/>
            <a:ext cx="2268057" cy="1569660"/>
          </a:xfrm>
          <a:prstGeom prst="rect">
            <a:avLst/>
          </a:prstGeom>
          <a:noFill/>
          <a:ln w="19050">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MDP</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Formulated as MDP but solved with heuristic</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Mismatch between model and solution</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 Computationally intractable to explore all possible states</a:t>
            </a:r>
          </a:p>
        </p:txBody>
      </p:sp>
      <p:cxnSp>
        <p:nvCxnSpPr>
          <p:cNvPr id="8" name="Straight Arrow Connector 7">
            <a:extLst>
              <a:ext uri="{FF2B5EF4-FFF2-40B4-BE49-F238E27FC236}">
                <a16:creationId xmlns:a16="http://schemas.microsoft.com/office/drawing/2014/main" id="{E92640FB-919D-A1F9-57CA-A37BA88F0565}"/>
              </a:ext>
            </a:extLst>
          </p:cNvPr>
          <p:cNvCxnSpPr>
            <a:cxnSpLocks/>
          </p:cNvCxnSpPr>
          <p:nvPr/>
        </p:nvCxnSpPr>
        <p:spPr>
          <a:xfrm flipH="1">
            <a:off x="2166513" y="2392680"/>
            <a:ext cx="439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0E79D3-CF21-AD50-54D0-F5BDD4479039}"/>
              </a:ext>
            </a:extLst>
          </p:cNvPr>
          <p:cNvCxnSpPr>
            <a:cxnSpLocks/>
            <a:endCxn id="10" idx="1"/>
          </p:cNvCxnSpPr>
          <p:nvPr/>
        </p:nvCxnSpPr>
        <p:spPr>
          <a:xfrm flipV="1">
            <a:off x="6236043" y="1670623"/>
            <a:ext cx="585190" cy="106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2527C57-54BA-6573-873E-434ED56F519D}"/>
              </a:ext>
            </a:extLst>
          </p:cNvPr>
          <p:cNvCxnSpPr>
            <a:cxnSpLocks/>
          </p:cNvCxnSpPr>
          <p:nvPr/>
        </p:nvCxnSpPr>
        <p:spPr>
          <a:xfrm flipH="1">
            <a:off x="2166514" y="2906102"/>
            <a:ext cx="1613006" cy="4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9AAF113-6844-0E3B-0C93-25B14E771F97}"/>
              </a:ext>
            </a:extLst>
          </p:cNvPr>
          <p:cNvSpPr/>
          <p:nvPr/>
        </p:nvSpPr>
        <p:spPr>
          <a:xfrm>
            <a:off x="6755027" y="3179469"/>
            <a:ext cx="2268057" cy="1754326"/>
          </a:xfrm>
          <a:prstGeom prst="rect">
            <a:avLst/>
          </a:prstGeom>
          <a:noFill/>
          <a:ln w="19050">
            <a:solidFill>
              <a:schemeClr val="accent1"/>
            </a:solidFill>
            <a:prstDash val="dash"/>
          </a:ln>
        </p:spPr>
        <p:txBody>
          <a:bodyPr wrap="square">
            <a:spAutoFit/>
          </a:bodyPr>
          <a:lstStyle/>
          <a:p>
            <a:r>
              <a:rPr lang="en-SG" sz="1200" b="1" dirty="0">
                <a:latin typeface="Arial" panose="020B0604020202020204" pitchFamily="34" charset="0"/>
                <a:cs typeface="Arial" panose="020B0604020202020204" pitchFamily="34" charset="0"/>
              </a:rPr>
              <a:t>RL</a:t>
            </a:r>
            <a:endParaRPr lang="en-SG"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Great progress mainly in solving static VRP </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Learn assign/dispatch policy then reroute/reschedule</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No learning in second stage</a:t>
            </a:r>
          </a:p>
          <a:p>
            <a:pPr marL="171450" indent="-171450">
              <a:buFont typeface="Arial" panose="020B0604020202020204" pitchFamily="34" charset="0"/>
              <a:buChar char="•"/>
            </a:pPr>
            <a:r>
              <a:rPr lang="en-SG" sz="1200" dirty="0">
                <a:latin typeface="Arial" panose="020B0604020202020204" pitchFamily="34" charset="0"/>
                <a:cs typeface="Arial" panose="020B0604020202020204" pitchFamily="34" charset="0"/>
              </a:rPr>
              <a:t>(-) Fast, do not address the learning of complex action /routing /scheduling</a:t>
            </a:r>
          </a:p>
        </p:txBody>
      </p:sp>
      <p:cxnSp>
        <p:nvCxnSpPr>
          <p:cNvPr id="17" name="Straight Arrow Connector 16">
            <a:extLst>
              <a:ext uri="{FF2B5EF4-FFF2-40B4-BE49-F238E27FC236}">
                <a16:creationId xmlns:a16="http://schemas.microsoft.com/office/drawing/2014/main" id="{2A7F7BB8-6C43-6BB4-F819-71F245370CA3}"/>
              </a:ext>
            </a:extLst>
          </p:cNvPr>
          <p:cNvCxnSpPr>
            <a:cxnSpLocks/>
          </p:cNvCxnSpPr>
          <p:nvPr/>
        </p:nvCxnSpPr>
        <p:spPr>
          <a:xfrm>
            <a:off x="5173362" y="3010657"/>
            <a:ext cx="1581665" cy="399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EACB2A-F913-65CB-008A-303817247807}"/>
              </a:ext>
            </a:extLst>
          </p:cNvPr>
          <p:cNvSpPr txBox="1"/>
          <p:nvPr/>
        </p:nvSpPr>
        <p:spPr>
          <a:xfrm>
            <a:off x="3559909" y="4580472"/>
            <a:ext cx="2606264" cy="338554"/>
          </a:xfrm>
          <a:prstGeom prst="rect">
            <a:avLst/>
          </a:prstGeom>
          <a:noFill/>
        </p:spPr>
        <p:txBody>
          <a:bodyPr wrap="square" rtlCol="0">
            <a:spAutoFit/>
          </a:bodyPr>
          <a:lstStyle/>
          <a:p>
            <a:pPr algn="ctr"/>
            <a:r>
              <a:rPr lang="en-SG" sz="1600" b="1" dirty="0">
                <a:latin typeface="Arial" panose="020B0604020202020204" pitchFamily="34" charset="0"/>
                <a:cs typeface="Arial" panose="020B0604020202020204" pitchFamily="34" charset="0"/>
              </a:rPr>
              <a:t>Proposed Approach</a:t>
            </a:r>
            <a:endParaRPr lang="en-SG" sz="16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36DCA4D-F3D1-7198-9AB8-323B9F38C44A}"/>
              </a:ext>
            </a:extLst>
          </p:cNvPr>
          <p:cNvCxnSpPr>
            <a:cxnSpLocks/>
            <a:endCxn id="21" idx="0"/>
          </p:cNvCxnSpPr>
          <p:nvPr/>
        </p:nvCxnSpPr>
        <p:spPr>
          <a:xfrm>
            <a:off x="4863041" y="4277456"/>
            <a:ext cx="0" cy="30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07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6"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76088B-2363-4A1C-8CEA-4FDE0B42D9B3}"/>
              </a:ext>
            </a:extLst>
          </p:cNvPr>
          <p:cNvSpPr>
            <a:spLocks noGrp="1"/>
          </p:cNvSpPr>
          <p:nvPr>
            <p:ph type="sldNum" sz="quarter" idx="12"/>
          </p:nvPr>
        </p:nvSpPr>
        <p:spPr/>
        <p:txBody>
          <a:bodyPr/>
          <a:lstStyle/>
          <a:p>
            <a:fld id="{300433A8-B688-449B-9BF8-ABB176901726}" type="slidenum">
              <a:rPr lang="en-US" smtClean="0"/>
              <a:pPr/>
              <a:t>9</a:t>
            </a:fld>
            <a:endParaRPr lang="en-US" dirty="0"/>
          </a:p>
        </p:txBody>
      </p:sp>
      <p:sp>
        <p:nvSpPr>
          <p:cNvPr id="3" name="Footer Placeholder 2">
            <a:extLst>
              <a:ext uri="{FF2B5EF4-FFF2-40B4-BE49-F238E27FC236}">
                <a16:creationId xmlns:a16="http://schemas.microsoft.com/office/drawing/2014/main" id="{82C79229-61A1-2626-A8C7-47CE4C3B39B4}"/>
              </a:ext>
            </a:extLst>
          </p:cNvPr>
          <p:cNvSpPr txBox="1">
            <a:spLocks/>
          </p:cNvSpPr>
          <p:nvPr/>
        </p:nvSpPr>
        <p:spPr>
          <a:xfrm>
            <a:off x="7808377" y="175680"/>
            <a:ext cx="1280915" cy="161815"/>
          </a:xfrm>
          <a:prstGeom prst="rect">
            <a:avLst/>
          </a:prstGeom>
        </p:spPr>
        <p:txBody>
          <a:bodyPr vert="horz" lIns="0" tIns="0" rIns="0" bIns="0" rtlCol="0" anchor="t"/>
          <a:lstStyle>
            <a:defPPr>
              <a:defRPr lang="en-US"/>
            </a:defPPr>
            <a:lvl1pPr marL="0" algn="l" defTabSz="914400" rtl="0" eaLnBrk="1" latinLnBrk="0" hangingPunct="1">
              <a:defRPr sz="800" kern="1200">
                <a:solidFill>
                  <a:srgbClr val="0F154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DYNAMIC</a:t>
            </a:r>
          </a:p>
        </p:txBody>
      </p:sp>
      <p:sp>
        <p:nvSpPr>
          <p:cNvPr id="11" name="Title 1">
            <a:extLst>
              <a:ext uri="{FF2B5EF4-FFF2-40B4-BE49-F238E27FC236}">
                <a16:creationId xmlns:a16="http://schemas.microsoft.com/office/drawing/2014/main" id="{E6C2B0DD-1736-9567-F3DF-AB2E4AF885AF}"/>
              </a:ext>
            </a:extLst>
          </p:cNvPr>
          <p:cNvSpPr txBox="1">
            <a:spLocks/>
          </p:cNvSpPr>
          <p:nvPr/>
        </p:nvSpPr>
        <p:spPr>
          <a:xfrm>
            <a:off x="490650" y="620395"/>
            <a:ext cx="7716469" cy="428916"/>
          </a:xfrm>
          <a:prstGeom prst="rect">
            <a:avLst/>
          </a:prstGeom>
        </p:spPr>
        <p:txBody>
          <a:bodyPr vert="horz" lIns="0" tIns="0" rIns="91440" bIns="45720" rtlCol="0" anchor="t">
            <a:noAutofit/>
          </a:bodyPr>
          <a:lstStyle>
            <a:lvl1pPr algn="l" defTabSz="914400" rtl="0" eaLnBrk="1" latinLnBrk="0" hangingPunct="1">
              <a:spcBef>
                <a:spcPct val="0"/>
              </a:spcBef>
              <a:buNone/>
              <a:defRPr sz="2000" b="1" i="0" kern="1200">
                <a:solidFill>
                  <a:schemeClr val="tx1"/>
                </a:solidFill>
                <a:latin typeface="Calibri"/>
                <a:ea typeface="+mj-ea"/>
                <a:cs typeface="Calibri"/>
              </a:defRPr>
            </a:lvl1pPr>
          </a:lstStyle>
          <a:p>
            <a:r>
              <a:rPr lang="en-US" sz="2400">
                <a:latin typeface="Arial" panose="020B0604020202020204" pitchFamily="34" charset="0"/>
                <a:cs typeface="Arial" panose="020B0604020202020204" pitchFamily="34" charset="0"/>
              </a:rPr>
              <a:t>PROPOSED SOLUTION FRAMEWORK</a:t>
            </a:r>
            <a:endParaRPr lang="en-US" sz="2400" dirty="0">
              <a:latin typeface="Arial" panose="020B0604020202020204" pitchFamily="34" charset="0"/>
              <a:cs typeface="Arial" panose="020B0604020202020204" pitchFamily="34" charset="0"/>
            </a:endParaRPr>
          </a:p>
        </p:txBody>
      </p:sp>
      <p:sp>
        <p:nvSpPr>
          <p:cNvPr id="12" name="Content Placeholder 6">
            <a:extLst>
              <a:ext uri="{FF2B5EF4-FFF2-40B4-BE49-F238E27FC236}">
                <a16:creationId xmlns:a16="http://schemas.microsoft.com/office/drawing/2014/main" id="{0F354187-0642-E2BF-9F40-24158B38986D}"/>
              </a:ext>
            </a:extLst>
          </p:cNvPr>
          <p:cNvSpPr txBox="1">
            <a:spLocks/>
          </p:cNvSpPr>
          <p:nvPr/>
        </p:nvSpPr>
        <p:spPr>
          <a:xfrm>
            <a:off x="490650" y="1161739"/>
            <a:ext cx="7716470" cy="3976777"/>
          </a:xfrm>
          <a:prstGeom prst="rect">
            <a:avLst/>
          </a:prstGeom>
        </p:spPr>
        <p:txBody>
          <a:bodyPr vert="horz" lIns="0" tIns="0" rIns="91440" bIns="45720" rtlCol="0" anchor="t">
            <a:noAutofit/>
          </a:bodyPr>
          <a:lstStyle>
            <a:lvl1pPr marL="115888" indent="-115888" algn="l" defTabSz="914400" rtl="0" eaLnBrk="1" latinLnBrk="0" hangingPunct="1">
              <a:lnSpc>
                <a:spcPct val="100000"/>
              </a:lnSpc>
              <a:spcBef>
                <a:spcPts val="0"/>
              </a:spcBef>
              <a:spcAft>
                <a:spcPts val="1200"/>
              </a:spcAft>
              <a:buClr>
                <a:srgbClr val="76704C"/>
              </a:buClr>
              <a:buFont typeface="Arial" pitchFamily="34" charset="0"/>
              <a:buChar char="•"/>
              <a:defRPr sz="1400" kern="1200">
                <a:solidFill>
                  <a:srgbClr val="0F1541"/>
                </a:solidFill>
                <a:latin typeface="Calibri"/>
                <a:ea typeface="+mn-ea"/>
                <a:cs typeface="Calibri"/>
              </a:defRPr>
            </a:lvl1pPr>
            <a:lvl2pPr marL="228600" indent="-114300" algn="l" defTabSz="914400" rtl="0" eaLnBrk="1" latinLnBrk="0" hangingPunct="1">
              <a:lnSpc>
                <a:spcPct val="100000"/>
              </a:lnSpc>
              <a:spcBef>
                <a:spcPts val="0"/>
              </a:spcBef>
              <a:spcAft>
                <a:spcPts val="1200"/>
              </a:spcAft>
              <a:buClr>
                <a:srgbClr val="76704C"/>
              </a:buClr>
              <a:buSzPct val="75000"/>
              <a:buFont typeface="Wingdings" charset="2"/>
              <a:buChar char="§"/>
              <a:defRPr sz="1200" kern="1200">
                <a:solidFill>
                  <a:srgbClr val="0F1541"/>
                </a:solidFill>
                <a:latin typeface="Calibri"/>
                <a:ea typeface="+mn-ea"/>
                <a:cs typeface="Calibri"/>
              </a:defRPr>
            </a:lvl2pPr>
            <a:lvl3pPr marL="346075" indent="-115888" algn="l" defTabSz="914400" rtl="0" eaLnBrk="1" latinLnBrk="0" hangingPunct="1">
              <a:lnSpc>
                <a:spcPct val="100000"/>
              </a:lnSpc>
              <a:spcBef>
                <a:spcPts val="0"/>
              </a:spcBef>
              <a:spcAft>
                <a:spcPts val="1200"/>
              </a:spcAft>
              <a:buClr>
                <a:srgbClr val="76704C"/>
              </a:buClr>
              <a:buFont typeface="Lucida Grande"/>
              <a:buChar char="–"/>
              <a:defRPr sz="1200" kern="1200">
                <a:solidFill>
                  <a:srgbClr val="0F1541"/>
                </a:solidFill>
                <a:latin typeface="Calibri"/>
                <a:ea typeface="+mn-ea"/>
                <a:cs typeface="Calibri"/>
              </a:defRPr>
            </a:lvl3pPr>
            <a:lvl4pPr marL="458788" indent="-114300" algn="l" defTabSz="914400" rtl="0" eaLnBrk="1" latinLnBrk="0" hangingPunct="1">
              <a:lnSpc>
                <a:spcPct val="100000"/>
              </a:lnSpc>
              <a:spcBef>
                <a:spcPts val="0"/>
              </a:spcBef>
              <a:spcAft>
                <a:spcPts val="1200"/>
              </a:spcAft>
              <a:buClr>
                <a:srgbClr val="0F1541"/>
              </a:buClr>
              <a:buSzPct val="100000"/>
              <a:buFont typeface="Arial"/>
              <a:buChar char="•"/>
              <a:tabLst/>
              <a:defRPr sz="1100" kern="1200">
                <a:solidFill>
                  <a:srgbClr val="0F1541"/>
                </a:solidFill>
                <a:latin typeface="Calibri"/>
                <a:ea typeface="+mn-ea"/>
                <a:cs typeface="Calibri"/>
              </a:defRPr>
            </a:lvl4pPr>
            <a:lvl5pPr marL="573088" indent="-114300" algn="l" defTabSz="914400" rtl="0" eaLnBrk="1" latinLnBrk="0" hangingPunct="1">
              <a:lnSpc>
                <a:spcPct val="100000"/>
              </a:lnSpc>
              <a:spcBef>
                <a:spcPts val="0"/>
              </a:spcBef>
              <a:spcAft>
                <a:spcPts val="1200"/>
              </a:spcAft>
              <a:buClr>
                <a:srgbClr val="0F1541"/>
              </a:buClr>
              <a:buSzPct val="80000"/>
              <a:buFont typeface="Wingdings" charset="2"/>
              <a:buChar char="§"/>
              <a:defRPr sz="1100" kern="1200">
                <a:solidFill>
                  <a:srgbClr val="0F1541"/>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b="1">
                <a:latin typeface="Arial" panose="020B0604020202020204" pitchFamily="34" charset="0"/>
                <a:cs typeface="Arial" panose="020B0604020202020204" pitchFamily="34" charset="0"/>
              </a:rPr>
              <a:t>Value Function Approximation via TD Learning with Heuristic</a:t>
            </a:r>
          </a:p>
          <a:p>
            <a:pPr lvl="1" algn="just"/>
            <a:endParaRPr lang="en-US" sz="1800">
              <a:latin typeface="Arial" panose="020B0604020202020204" pitchFamily="34" charset="0"/>
              <a:cs typeface="Arial" panose="020B0604020202020204" pitchFamily="34" charset="0"/>
            </a:endParaRPr>
          </a:p>
          <a:p>
            <a:pPr algn="just"/>
            <a:endParaRPr lang="en-US" sz="2000">
              <a:latin typeface="Arial" panose="020B0604020202020204" pitchFamily="34" charset="0"/>
              <a:cs typeface="Arial" panose="020B0604020202020204" pitchFamily="34" charset="0"/>
            </a:endParaRPr>
          </a:p>
          <a:p>
            <a:pPr lvl="1" algn="just"/>
            <a:endParaRPr lang="en-US" sz="1400">
              <a:latin typeface="Arial" panose="020B0604020202020204" pitchFamily="34" charset="0"/>
              <a:cs typeface="Arial" panose="020B0604020202020204" pitchFamily="34" charset="0"/>
            </a:endParaRPr>
          </a:p>
          <a:p>
            <a:pPr lvl="1" algn="just"/>
            <a:endParaRPr lang="en-US" sz="14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146A303-FE8A-736C-56C7-179A0F392C08}"/>
              </a:ext>
            </a:extLst>
          </p:cNvPr>
          <p:cNvPicPr>
            <a:picLocks noChangeAspect="1"/>
          </p:cNvPicPr>
          <p:nvPr/>
        </p:nvPicPr>
        <p:blipFill>
          <a:blip r:embed="rId3"/>
          <a:stretch>
            <a:fillRect/>
          </a:stretch>
        </p:blipFill>
        <p:spPr>
          <a:xfrm>
            <a:off x="819828" y="1769103"/>
            <a:ext cx="5510665" cy="3481841"/>
          </a:xfrm>
          <a:prstGeom prst="rect">
            <a:avLst/>
          </a:prstGeom>
        </p:spPr>
      </p:pic>
      <p:sp>
        <p:nvSpPr>
          <p:cNvPr id="14" name="Rectangle: Rounded Corners 13">
            <a:extLst>
              <a:ext uri="{FF2B5EF4-FFF2-40B4-BE49-F238E27FC236}">
                <a16:creationId xmlns:a16="http://schemas.microsoft.com/office/drawing/2014/main" id="{5A378B86-5363-21F7-5520-5369E78FC58C}"/>
              </a:ext>
            </a:extLst>
          </p:cNvPr>
          <p:cNvSpPr/>
          <p:nvPr/>
        </p:nvSpPr>
        <p:spPr>
          <a:xfrm>
            <a:off x="1990166" y="2006032"/>
            <a:ext cx="1667434" cy="8007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C58AE3C4-7847-C0D3-0F37-3523B97A0345}"/>
              </a:ext>
            </a:extLst>
          </p:cNvPr>
          <p:cNvSpPr/>
          <p:nvPr/>
        </p:nvSpPr>
        <p:spPr>
          <a:xfrm>
            <a:off x="2430585" y="4285753"/>
            <a:ext cx="2761617" cy="6042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60903B68-F7CD-B490-0395-99BB02556DF8}"/>
              </a:ext>
            </a:extLst>
          </p:cNvPr>
          <p:cNvSpPr txBox="1"/>
          <p:nvPr/>
        </p:nvSpPr>
        <p:spPr>
          <a:xfrm>
            <a:off x="4744255" y="1932780"/>
            <a:ext cx="4265577" cy="338554"/>
          </a:xfrm>
          <a:prstGeom prst="rect">
            <a:avLst/>
          </a:prstGeom>
          <a:noFill/>
        </p:spPr>
        <p:txBody>
          <a:bodyPr wrap="square" rtlCol="0">
            <a:spAutoFit/>
          </a:bodyPr>
          <a:lstStyle/>
          <a:p>
            <a:pPr algn="ctr"/>
            <a:r>
              <a:rPr lang="en-SG" sz="1600" b="1" dirty="0">
                <a:latin typeface="Arial" panose="020B0604020202020204" pitchFamily="34" charset="0"/>
                <a:cs typeface="Arial" panose="020B0604020202020204" pitchFamily="34" charset="0"/>
              </a:rPr>
              <a:t>1. Value Function Approximation Step</a:t>
            </a:r>
            <a:endParaRPr lang="en-SG"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8AE45EB-3562-C086-5620-69372672A5FC}"/>
              </a:ext>
            </a:extLst>
          </p:cNvPr>
          <p:cNvSpPr txBox="1"/>
          <p:nvPr/>
        </p:nvSpPr>
        <p:spPr>
          <a:xfrm>
            <a:off x="4563988" y="5001898"/>
            <a:ext cx="4265577" cy="338554"/>
          </a:xfrm>
          <a:prstGeom prst="rect">
            <a:avLst/>
          </a:prstGeom>
          <a:noFill/>
        </p:spPr>
        <p:txBody>
          <a:bodyPr wrap="square" rtlCol="0">
            <a:spAutoFit/>
          </a:bodyPr>
          <a:lstStyle/>
          <a:p>
            <a:pPr algn="ctr"/>
            <a:r>
              <a:rPr lang="en-SG" sz="1600" b="1" dirty="0">
                <a:latin typeface="Arial" panose="020B0604020202020204" pitchFamily="34" charset="0"/>
                <a:cs typeface="Arial" panose="020B0604020202020204" pitchFamily="34" charset="0"/>
              </a:rPr>
              <a:t>2. Rerouting / Rescheduling Step</a:t>
            </a:r>
            <a:endParaRPr lang="en-SG"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9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Lst>
  </p:timing>
</p:sld>
</file>

<file path=ppt/theme/theme1.xml><?xml version="1.0" encoding="utf-8"?>
<a:theme xmlns:a="http://schemas.openxmlformats.org/drawingml/2006/main" name="SMU Powerpoint Template 04JUL2018">
  <a:themeElements>
    <a:clrScheme name="Custom 4">
      <a:dk1>
        <a:srgbClr val="0E1D5F"/>
      </a:dk1>
      <a:lt1>
        <a:srgbClr val="FFFFFF"/>
      </a:lt1>
      <a:dk2>
        <a:srgbClr val="0E1D5F"/>
      </a:dk2>
      <a:lt2>
        <a:srgbClr val="8D6F3F"/>
      </a:lt2>
      <a:accent1>
        <a:srgbClr val="C63D52"/>
      </a:accent1>
      <a:accent2>
        <a:srgbClr val="0192A8"/>
      </a:accent2>
      <a:accent3>
        <a:srgbClr val="028E84"/>
      </a:accent3>
      <a:accent4>
        <a:srgbClr val="0F942B"/>
      </a:accent4>
      <a:accent5>
        <a:srgbClr val="7A2B7B"/>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A-Powerpoint180502-template" id="{EECDAFE3-3AA3-7448-9F24-4E6B2DCF15D8}" vid="{2C900674-4445-E147-82AA-0E34AB38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FF4BD26219044D885A397AA8186772" ma:contentTypeVersion="8" ma:contentTypeDescription="Create a new document." ma:contentTypeScope="" ma:versionID="712336958ca032ca82634fccf9f68de3">
  <xsd:schema xmlns:xsd="http://www.w3.org/2001/XMLSchema" xmlns:xs="http://www.w3.org/2001/XMLSchema" xmlns:p="http://schemas.microsoft.com/office/2006/metadata/properties" xmlns:ns2="5480e4ef-d669-41ab-aef7-f4cfbcec2a45" xmlns:ns3="db1e7477-b1df-4169-be56-4eb386bb9a32" targetNamespace="http://schemas.microsoft.com/office/2006/metadata/properties" ma:root="true" ma:fieldsID="1e6d1a83353a097cb1d3335746ccc591" ns2:_="" ns3:_="">
    <xsd:import namespace="5480e4ef-d669-41ab-aef7-f4cfbcec2a45"/>
    <xsd:import namespace="db1e7477-b1df-4169-be56-4eb386bb9a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e4ef-d669-41ab-aef7-f4cfbcec2a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1e7477-b1df-4169-be56-4eb386bb9a3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931822-412C-4C9D-A487-435CCC05E4DC}">
  <ds:schemaRefs>
    <ds:schemaRef ds:uri="db1e7477-b1df-4169-be56-4eb386bb9a32"/>
    <ds:schemaRef ds:uri="http://purl.org/dc/term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5480e4ef-d669-41ab-aef7-f4cfbcec2a45"/>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5D5F1B-4CC9-4920-950A-5700D86FA2DC}">
  <ds:schemaRefs>
    <ds:schemaRef ds:uri="http://schemas.microsoft.com/sharepoint/v3/contenttype/forms"/>
  </ds:schemaRefs>
</ds:datastoreItem>
</file>

<file path=customXml/itemProps3.xml><?xml version="1.0" encoding="utf-8"?>
<ds:datastoreItem xmlns:ds="http://schemas.openxmlformats.org/officeDocument/2006/customXml" ds:itemID="{E72805E5-6AB1-4EB5-B0EF-06B81A5C9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e4ef-d669-41ab-aef7-f4cfbcec2a45"/>
    <ds:schemaRef ds:uri="db1e7477-b1df-4169-be56-4eb386bb9a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SMU Powerpoint Template 06JUL2018</Template>
  <TotalTime>114938</TotalTime>
  <Words>2796</Words>
  <Application>Microsoft Macintosh PowerPoint</Application>
  <PresentationFormat>On-screen Show (16:10)</PresentationFormat>
  <Paragraphs>406</Paragraphs>
  <Slides>25</Slides>
  <Notes>25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CMR10</vt:lpstr>
      <vt:lpstr>Hyundai Sans Text KR</vt:lpstr>
      <vt:lpstr>Hyundai Sans Text KR Bold</vt:lpstr>
      <vt:lpstr>Arial</vt:lpstr>
      <vt:lpstr>Calibri</vt:lpstr>
      <vt:lpstr>Cambria Math</vt:lpstr>
      <vt:lpstr>Lucida Grande</vt:lpstr>
      <vt:lpstr>Wingdings</vt:lpstr>
      <vt:lpstr>SMU Powerpoint Template 04JUL2018</vt:lpstr>
      <vt:lpstr>SOLVING REAL-WORLD OPTIMIZATION PROBLEMS WITH AI &amp; OR</vt:lpstr>
      <vt:lpstr>OUTLINE</vt:lpstr>
      <vt:lpstr>RESEARCH OVERVIEW (PhD)</vt:lpstr>
      <vt:lpstr>RESEARCH OVERVIEW (INDUSTRY)</vt:lpstr>
      <vt:lpstr>RESEARCH OVERVIEW (INDUSTRY)</vt:lpstr>
      <vt:lpstr>RL APPROACH TO SOLVE DYNAMIC ROUTING AND SCHEDULING PROBLEM</vt:lpstr>
      <vt:lpstr>MOTIVATING PROBLEMS</vt:lpstr>
      <vt:lpstr>CONTRIBUTION TO EXISTING RESEARCH</vt:lpstr>
      <vt:lpstr>PowerPoint Presentation</vt:lpstr>
      <vt:lpstr>EXPERIMENTS</vt:lpstr>
      <vt:lpstr>EXPERIMENTS</vt:lpstr>
      <vt:lpstr>COORDINATING MULTI-AGENT ROUTING AND SCHEDULING</vt:lpstr>
      <vt:lpstr>MOTIVATING PROBLEM</vt:lpstr>
      <vt:lpstr>CONTRIBUTION TO EXISTING RESEARCH</vt:lpstr>
      <vt:lpstr>ITERATIVE BEST RESPONSE ALGORITHM</vt:lpstr>
      <vt:lpstr>ITERATIVE BEST RESPONSE ALGORITHM</vt:lpstr>
      <vt:lpstr>BEST RESPONSE COMPUTATION</vt:lpstr>
      <vt:lpstr>EXPERIMENTS</vt:lpstr>
      <vt:lpstr>EXPERIMENTS</vt:lpstr>
      <vt:lpstr>MULTI-AGENT PATHFINDING ALGORITHM FOR AUTONOMOUS MOBILE ROBOT</vt:lpstr>
      <vt:lpstr>PROPOSED APPROACH</vt:lpstr>
      <vt:lpstr>PROPOSED APPROACH</vt:lpstr>
      <vt:lpstr>EXPERIMENT RESULTS</vt:lpstr>
      <vt:lpstr>SELECTED PUBLICATIONS</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Research_Portfolio_JOE_WALDY</dc:title>
  <dc:creator>Vivien Lee</dc:creator>
  <cp:lastModifiedBy>JOE WALDY</cp:lastModifiedBy>
  <cp:revision>881</cp:revision>
  <cp:lastPrinted>2019-08-26T06:24:35Z</cp:lastPrinted>
  <dcterms:created xsi:type="dcterms:W3CDTF">2018-07-16T01:15:25Z</dcterms:created>
  <dcterms:modified xsi:type="dcterms:W3CDTF">2024-10-16T02:51:57Z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51d41b-6b8e-4636-984f-012bff14ba18_Enabled">
    <vt:lpwstr>True</vt:lpwstr>
  </property>
  <property fmtid="{D5CDD505-2E9C-101B-9397-08002B2CF9AE}" pid="3" name="MSIP_Label_6951d41b-6b8e-4636-984f-012bff14ba18_SiteId">
    <vt:lpwstr>c98a79ca-5a9a-4791-a243-f06afd67464d</vt:lpwstr>
  </property>
  <property fmtid="{D5CDD505-2E9C-101B-9397-08002B2CF9AE}" pid="4" name="MSIP_Label_6951d41b-6b8e-4636-984f-012bff14ba18_Ref">
    <vt:lpwstr>https://api.informationprotection.azure.com/api/c98a79ca-5a9a-4791-a243-f06afd67464d</vt:lpwstr>
  </property>
  <property fmtid="{D5CDD505-2E9C-101B-9397-08002B2CF9AE}" pid="5" name="MSIP_Label_6951d41b-6b8e-4636-984f-012bff14ba18_SetBy">
    <vt:lpwstr>vivienlee@smu.edu.sg</vt:lpwstr>
  </property>
  <property fmtid="{D5CDD505-2E9C-101B-9397-08002B2CF9AE}" pid="6" name="MSIP_Label_6951d41b-6b8e-4636-984f-012bff14ba18_SetDate">
    <vt:lpwstr>2018-07-16T09:29:36.5839584+08:00</vt:lpwstr>
  </property>
  <property fmtid="{D5CDD505-2E9C-101B-9397-08002B2CF9AE}" pid="7" name="MSIP_Label_6951d41b-6b8e-4636-984f-012bff14ba18_Name">
    <vt:lpwstr>Restricted</vt:lpwstr>
  </property>
  <property fmtid="{D5CDD505-2E9C-101B-9397-08002B2CF9AE}" pid="8" name="MSIP_Label_6951d41b-6b8e-4636-984f-012bff14ba18_Application">
    <vt:lpwstr>Microsoft Azure Information Protection</vt:lpwstr>
  </property>
  <property fmtid="{D5CDD505-2E9C-101B-9397-08002B2CF9AE}" pid="9" name="MSIP_Label_6951d41b-6b8e-4636-984f-012bff14ba18_Extended_MSFT_Method">
    <vt:lpwstr>Automatic</vt:lpwstr>
  </property>
  <property fmtid="{D5CDD505-2E9C-101B-9397-08002B2CF9AE}" pid="10" name="Sensitivity">
    <vt:lpwstr>Restricted</vt:lpwstr>
  </property>
  <property fmtid="{D5CDD505-2E9C-101B-9397-08002B2CF9AE}" pid="11" name="ContentTypeId">
    <vt:lpwstr>0x010100BCFF4BD26219044D885A397AA8186772</vt:lpwstr>
  </property>
  <property fmtid="{D5CDD505-2E9C-101B-9397-08002B2CF9AE}" pid="12" name="Order">
    <vt:r8>100</vt:r8>
  </property>
</Properties>
</file>